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48" r:id="rId5"/>
  </p:sldMasterIdLst>
  <p:notesMasterIdLst>
    <p:notesMasterId r:id="rId17"/>
  </p:notesMasterIdLst>
  <p:sldIdLst>
    <p:sldId id="653" r:id="rId6"/>
    <p:sldId id="654" r:id="rId7"/>
    <p:sldId id="659" r:id="rId8"/>
    <p:sldId id="660" r:id="rId9"/>
    <p:sldId id="655" r:id="rId10"/>
    <p:sldId id="662" r:id="rId11"/>
    <p:sldId id="663" r:id="rId12"/>
    <p:sldId id="664" r:id="rId13"/>
    <p:sldId id="665" r:id="rId14"/>
    <p:sldId id="666" r:id="rId15"/>
    <p:sldId id="6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559"/>
    <a:srgbClr val="4F5559"/>
    <a:srgbClr val="BE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126" autoAdjust="0"/>
  </p:normalViewPr>
  <p:slideViewPr>
    <p:cSldViewPr snapToGrid="0">
      <p:cViewPr varScale="1">
        <p:scale>
          <a:sx n="57" d="100"/>
          <a:sy n="57" d="100"/>
        </p:scale>
        <p:origin x="26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C6475-CC8C-481D-B6B0-BAFE6246DA02}" type="datetimeFigureOut">
              <a:rPr lang="en-GB" smtClean="0"/>
              <a:t>16/09/2021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05AD9-C287-420A-A6B5-455A25906119}" type="slidenum">
              <a:rPr lang="en-GB" smtClean="0"/>
              <a:t>‹#›</a:t>
            </a:fld>
            <a:endParaRPr lang="en-GB"/>
          </a:p>
        </p:txBody>
      </p:sp>
    </p:spTree>
    <p:extLst>
      <p:ext uri="{BB962C8B-B14F-4D97-AF65-F5344CB8AC3E}">
        <p14:creationId xmlns:p14="http://schemas.microsoft.com/office/powerpoint/2010/main" val="97058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rldefense.proofpoint.com/v2/url?u=https-3A__www.gov.uk_government_collections_landlords-2Dimmigration-2Dright-2Dto-2Drent-2Dchecks&amp;d=DwMFAg&amp;c=euGZstcaTDllvimEN8b7jXrwqOf-v5A_CdpgnVfiiMM&amp;r=8MygFPmGM9_OjMnQsEmvkdH0dwR2nC559JiUBIddb6M&amp;m=h7sPIiioV-zp5P-XhR43ZN6Z6pSkpwXI-ha2TZDnG0I&amp;s=FHro3BPXQTuQcCfyAV4xCY4PyGIJOqAt7GnPijBRuQA&amp;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rldefense.proofpoint.com/v2/url?u=https-3A__www.gov.uk_view-2Dright-2Dto-2Drent&amp;d=DwMFAg&amp;c=euGZstcaTDllvimEN8b7jXrwqOf-v5A_CdpgnVfiiMM&amp;r=8MygFPmGM9_OjMnQsEmvkdH0dwR2nC559JiUBIddb6M&amp;m=h7sPIiioV-zp5P-XhR43ZN6Z6pSkpwXI-ha2TZDnG0I&amp;s=FDmXRHAecPTXXcAyA5l642QZT6CFHaECAtCPZ91nlVg&amp;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view-right-to-re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forms.homeoffice.gov.uk/outreach/lcs-application.of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1</a:t>
            </a:fld>
            <a:endParaRPr lang="en-GB"/>
          </a:p>
        </p:txBody>
      </p:sp>
    </p:spTree>
    <p:extLst>
      <p:ext uri="{BB962C8B-B14F-4D97-AF65-F5344CB8AC3E}">
        <p14:creationId xmlns:p14="http://schemas.microsoft.com/office/powerpoint/2010/main" val="1093233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October, the Government expects all restrictions on the PRS to be lifted.</a:t>
            </a:r>
          </a:p>
          <a:p>
            <a:endParaRPr lang="en-GB" dirty="0"/>
          </a:p>
          <a:p>
            <a:r>
              <a:rPr lang="en-GB" dirty="0"/>
              <a:t>Government guidance will likely be published in the week before restrictions lift, but the NRLA resources pages have already been updated.</a:t>
            </a:r>
          </a:p>
          <a:p>
            <a:endParaRPr lang="en-GB" dirty="0"/>
          </a:p>
          <a:p>
            <a:r>
              <a:rPr lang="en-GB" dirty="0"/>
              <a:t>These timescales are reflective of the proposals and recommendations we put forth to the government, so it’s been a good result in terms of our work advocating the roadmap out of restrictions.</a:t>
            </a:r>
          </a:p>
        </p:txBody>
      </p:sp>
      <p:sp>
        <p:nvSpPr>
          <p:cNvPr id="4" name="Slide Number Placeholder 3"/>
          <p:cNvSpPr>
            <a:spLocks noGrp="1"/>
          </p:cNvSpPr>
          <p:nvPr>
            <p:ph type="sldNum" sz="quarter" idx="5"/>
          </p:nvPr>
        </p:nvSpPr>
        <p:spPr/>
        <p:txBody>
          <a:bodyPr/>
          <a:lstStyle/>
          <a:p>
            <a:fld id="{08005AD9-C287-420A-A6B5-455A25906119}" type="slidenum">
              <a:rPr lang="en-GB" smtClean="0"/>
              <a:t>10</a:t>
            </a:fld>
            <a:endParaRPr lang="en-GB"/>
          </a:p>
        </p:txBody>
      </p:sp>
    </p:spTree>
    <p:extLst>
      <p:ext uri="{BB962C8B-B14F-4D97-AF65-F5344CB8AC3E}">
        <p14:creationId xmlns:p14="http://schemas.microsoft.com/office/powerpoint/2010/main" val="3024903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11</a:t>
            </a:fld>
            <a:endParaRPr lang="en-GB"/>
          </a:p>
        </p:txBody>
      </p:sp>
    </p:spTree>
    <p:extLst>
      <p:ext uri="{BB962C8B-B14F-4D97-AF65-F5344CB8AC3E}">
        <p14:creationId xmlns:p14="http://schemas.microsoft.com/office/powerpoint/2010/main" val="139038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2</a:t>
            </a:fld>
            <a:endParaRPr lang="en-GB"/>
          </a:p>
        </p:txBody>
      </p:sp>
    </p:spTree>
    <p:extLst>
      <p:ext uri="{BB962C8B-B14F-4D97-AF65-F5344CB8AC3E}">
        <p14:creationId xmlns:p14="http://schemas.microsoft.com/office/powerpoint/2010/main" val="376422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3</a:t>
            </a:fld>
            <a:endParaRPr lang="en-GB"/>
          </a:p>
        </p:txBody>
      </p:sp>
    </p:spTree>
    <p:extLst>
      <p:ext uri="{BB962C8B-B14F-4D97-AF65-F5344CB8AC3E}">
        <p14:creationId xmlns:p14="http://schemas.microsoft.com/office/powerpoint/2010/main" val="399704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4</a:t>
            </a:fld>
            <a:endParaRPr lang="en-GB"/>
          </a:p>
        </p:txBody>
      </p:sp>
    </p:spTree>
    <p:extLst>
      <p:ext uri="{BB962C8B-B14F-4D97-AF65-F5344CB8AC3E}">
        <p14:creationId xmlns:p14="http://schemas.microsoft.com/office/powerpoint/2010/main" val="335539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5</a:t>
            </a:fld>
            <a:endParaRPr lang="en-GB"/>
          </a:p>
        </p:txBody>
      </p:sp>
    </p:spTree>
    <p:extLst>
      <p:ext uri="{BB962C8B-B14F-4D97-AF65-F5344CB8AC3E}">
        <p14:creationId xmlns:p14="http://schemas.microsoft.com/office/powerpoint/2010/main" val="1626778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6</a:t>
            </a:fld>
            <a:endParaRPr lang="en-GB"/>
          </a:p>
        </p:txBody>
      </p:sp>
    </p:spTree>
    <p:extLst>
      <p:ext uri="{BB962C8B-B14F-4D97-AF65-F5344CB8AC3E}">
        <p14:creationId xmlns:p14="http://schemas.microsoft.com/office/powerpoint/2010/main" val="79026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GB" b="1" dirty="0"/>
              <a:t>Originally due to end on 16 May 2021, these will now remain until 5 April 2022. From 6 April 2022 right to rent checks will need to be carried out as before as set out in legislation and guidance.</a:t>
            </a:r>
          </a:p>
          <a:p>
            <a:endParaRPr lang="en-GB" dirty="0"/>
          </a:p>
          <a:p>
            <a:r>
              <a:rPr lang="en-GB" dirty="0"/>
              <a:t>The government has decided following consultation to remove the requirement to conduct a retrospective check on those who had their right to rent status confirmed by the temporary adjusted check process in recognition of the length of time these checks have been in place.</a:t>
            </a:r>
          </a:p>
          <a:p>
            <a:endParaRPr lang="en-GB" dirty="0"/>
          </a:p>
          <a:p>
            <a:r>
              <a:rPr lang="en-GB" dirty="0"/>
              <a:t>The NRLA wrote to the Home Office to ask for sufficient notice of changes ahead of 20</a:t>
            </a:r>
            <a:r>
              <a:rPr lang="en-GB" baseline="30000" dirty="0"/>
              <a:t>th</a:t>
            </a:r>
            <a:r>
              <a:rPr lang="en-GB" dirty="0"/>
              <a:t> June, and received a response from the Minister.</a:t>
            </a:r>
          </a:p>
          <a:p>
            <a:endParaRPr lang="en-GB" dirty="0"/>
          </a:p>
          <a:p>
            <a:r>
              <a:rPr lang="en-GB" dirty="0"/>
              <a:t>**</a:t>
            </a:r>
          </a:p>
          <a:p>
            <a:r>
              <a:rPr lang="en-GB" sz="1800" dirty="0">
                <a:effectLst/>
                <a:latin typeface="Arial" panose="020B0604020202020204" pitchFamily="34" charset="0"/>
                <a:ea typeface="Calibri" panose="020F0502020204030204" pitchFamily="34" charset="0"/>
              </a:rPr>
              <a:t>Following the positive feedback we received about the ability to conduct checks remotely, we initiated a review of the availability of specialist technology to support a system of digital right to rent checks in the future.  The intention is to introduce a new digital solution for those unable to use the Home Office online checking service, including UK and Irish citizens.  This will enable checks to continue to be conducted remotely but with enhanced security.  We are nearing the completion of our review and will provide further information on it, including next steps in due course. </a:t>
            </a:r>
          </a:p>
          <a:p>
            <a:r>
              <a:rPr lang="en-GB" sz="1800" dirty="0">
                <a:effectLst/>
                <a:latin typeface="Arial" panose="020B0604020202020204" pitchFamily="34" charset="0"/>
                <a:ea typeface="Calibri" panose="020F0502020204030204" pitchFamily="34" charset="0"/>
              </a:rPr>
              <a:t> </a:t>
            </a:r>
          </a:p>
          <a:p>
            <a:r>
              <a:rPr lang="en-GB" sz="1800" dirty="0">
                <a:effectLst/>
                <a:latin typeface="Arial" panose="020B0604020202020204" pitchFamily="34" charset="0"/>
                <a:ea typeface="Calibri" panose="020F0502020204030204" pitchFamily="34" charset="0"/>
              </a:rPr>
              <a:t>In the meantime, we have made the</a:t>
            </a:r>
            <a:r>
              <a:rPr lang="en-GB" sz="1800" b="1"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decision to defer the date for the end of the adjusted checks to 5 April 2022.  This enables the conclusions of the review to be finalised and ensures the Right to Rent Scheme continues to operate in a manner which supports landlords and letting agents to implement long-term, post-pandemic working practices.</a:t>
            </a: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From 6 April 2022, you must conduct checks in accordance with the </a:t>
            </a:r>
            <a:r>
              <a:rPr lang="en-GB" sz="1800" u="sng" dirty="0">
                <a:solidFill>
                  <a:srgbClr val="0563C1"/>
                </a:solidFill>
                <a:effectLst/>
                <a:latin typeface="Arial" panose="020B0604020202020204" pitchFamily="34" charset="0"/>
                <a:ea typeface="Calibri" panose="020F0502020204030204" pitchFamily="34" charset="0"/>
                <a:hlinkClick r:id="rId3"/>
              </a:rPr>
              <a:t>Landlord’s guide to right to rent checks</a:t>
            </a:r>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Where applicable, you can use the Home Office </a:t>
            </a:r>
            <a:r>
              <a:rPr lang="en-GB" sz="1800" u="none" strike="noStrike" dirty="0">
                <a:solidFill>
                  <a:srgbClr val="0563C1"/>
                </a:solidFill>
                <a:effectLst/>
                <a:latin typeface="Arial" panose="020B0604020202020204" pitchFamily="34" charset="0"/>
                <a:ea typeface="Calibri" panose="020F0502020204030204" pitchFamily="34" charset="0"/>
                <a:hlinkClick r:id="rId4"/>
              </a:rPr>
              <a:t>online right to rent service</a:t>
            </a:r>
            <a:r>
              <a:rPr lang="en-GB" sz="1800" dirty="0">
                <a:effectLst/>
                <a:latin typeface="Arial" panose="020B0604020202020204" pitchFamily="34" charset="0"/>
                <a:ea typeface="Calibri" panose="020F0502020204030204" pitchFamily="34" charset="0"/>
              </a:rPr>
              <a:t>.  Checks using this service do not require you to check physical documents and can be carried out by video, as right to rent information is provided in real time direct from Home Office systems.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You will maintain a defence against a civil penalty if the check you have undertaken between 30 March 2020 and 5 April 2022 was done in the prescribed standard manner or as set out in the COVID-19 adjusted checks guidance.  However, any individual identified with no lawful immigration status in the UK may be liable to enforcement action.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7</a:t>
            </a:fld>
            <a:endParaRPr lang="en-GB"/>
          </a:p>
        </p:txBody>
      </p:sp>
    </p:spTree>
    <p:extLst>
      <p:ext uri="{BB962C8B-B14F-4D97-AF65-F5344CB8AC3E}">
        <p14:creationId xmlns:p14="http://schemas.microsoft.com/office/powerpoint/2010/main" val="144899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161616"/>
                </a:solidFill>
                <a:effectLst/>
                <a:latin typeface="source sans pro" panose="020B0503030403020204" pitchFamily="34" charset="0"/>
              </a:rPr>
              <a:t>EU and EEA nationals after 1 July</a:t>
            </a:r>
          </a:p>
          <a:p>
            <a:pPr algn="l"/>
            <a:r>
              <a:rPr lang="en-GB" b="0" i="0" dirty="0">
                <a:solidFill>
                  <a:srgbClr val="161616"/>
                </a:solidFill>
                <a:effectLst/>
                <a:latin typeface="source sans pro" panose="020B0503030403020204" pitchFamily="34" charset="0"/>
              </a:rPr>
              <a:t>Up to 30 June 2021, all EU and EEA nationals can establish permanent right to rent by providing one or two documents from List A. From 1 July, this changes.</a:t>
            </a:r>
          </a:p>
          <a:p>
            <a:pPr algn="l"/>
            <a:r>
              <a:rPr lang="en-GB" b="0" i="0" dirty="0">
                <a:solidFill>
                  <a:srgbClr val="161616"/>
                </a:solidFill>
                <a:effectLst/>
                <a:latin typeface="source sans pro" panose="020B0503030403020204" pitchFamily="34" charset="0"/>
              </a:rPr>
              <a:t>Prospective tenants from the EU, EEA or Switzerland may have permanent or temporary right to rent depending on whether they are settled or visiting the UK.</a:t>
            </a:r>
          </a:p>
          <a:p>
            <a:pPr algn="l"/>
            <a:r>
              <a:rPr lang="en-GB" b="1" i="0" dirty="0">
                <a:solidFill>
                  <a:srgbClr val="161616"/>
                </a:solidFill>
                <a:effectLst/>
                <a:latin typeface="source sans pro" panose="020B0503030403020204" pitchFamily="34" charset="0"/>
              </a:rPr>
              <a:t>EU and EEA nationals with permanent right to rent on or after July 1 2021</a:t>
            </a:r>
          </a:p>
          <a:p>
            <a:pPr algn="l"/>
            <a:r>
              <a:rPr lang="en-GB" b="0" i="0" dirty="0">
                <a:solidFill>
                  <a:srgbClr val="161616"/>
                </a:solidFill>
                <a:effectLst/>
                <a:latin typeface="source sans pro" panose="020B0503030403020204" pitchFamily="34" charset="0"/>
              </a:rPr>
              <a:t>Permanent right to rent is no longer automatic and will only be available where -</a:t>
            </a:r>
          </a:p>
          <a:p>
            <a:pPr algn="l">
              <a:buFont typeface="Arial" panose="020B0604020202020204" pitchFamily="34" charset="0"/>
              <a:buChar char="•"/>
            </a:pPr>
            <a:r>
              <a:rPr lang="en-GB" b="0" i="0" dirty="0">
                <a:solidFill>
                  <a:srgbClr val="161616"/>
                </a:solidFill>
                <a:effectLst/>
                <a:latin typeface="source sans pro" panose="020B0503030403020204" pitchFamily="34" charset="0"/>
              </a:rPr>
              <a:t>the tenant is an Irish national who can show the landlord a genuine passport identifying them as an Irish national;</a:t>
            </a:r>
          </a:p>
          <a:p>
            <a:pPr algn="l">
              <a:buFont typeface="Arial" panose="020B0604020202020204" pitchFamily="34" charset="0"/>
              <a:buChar char="•"/>
            </a:pPr>
            <a:r>
              <a:rPr lang="en-GB" b="0" i="0" dirty="0">
                <a:solidFill>
                  <a:srgbClr val="161616"/>
                </a:solidFill>
                <a:effectLst/>
                <a:latin typeface="source sans pro" panose="020B0503030403020204" pitchFamily="34" charset="0"/>
              </a:rPr>
              <a:t>the EU or EEA national establishes permanent right to rent by showing they have a current residence card. </a:t>
            </a:r>
            <a:r>
              <a:rPr lang="en-GB" b="0" i="1" dirty="0">
                <a:solidFill>
                  <a:srgbClr val="161616"/>
                </a:solidFill>
                <a:effectLst/>
                <a:latin typeface="source sans pro" panose="020B0503030403020204" pitchFamily="34" charset="0"/>
              </a:rPr>
              <a:t>An expired card will no longer be suitable.</a:t>
            </a:r>
            <a:endParaRPr lang="en-GB" b="0" i="0" dirty="0">
              <a:solidFill>
                <a:srgbClr val="161616"/>
              </a:solidFill>
              <a:effectLst/>
              <a:latin typeface="source sans pro" panose="020B0503030403020204" pitchFamily="34" charset="0"/>
            </a:endParaRPr>
          </a:p>
          <a:p>
            <a:pPr algn="l">
              <a:buFont typeface="Arial" panose="020B0604020202020204" pitchFamily="34" charset="0"/>
              <a:buChar char="•"/>
            </a:pPr>
            <a:r>
              <a:rPr lang="en-GB" b="0" i="0" dirty="0">
                <a:solidFill>
                  <a:srgbClr val="161616"/>
                </a:solidFill>
                <a:effectLst/>
                <a:latin typeface="source sans pro" panose="020B0503030403020204" pitchFamily="34" charset="0"/>
              </a:rPr>
              <a:t>the EU national has settled status. They can provide proof of this by providing the landlord with their date of birth and share code, allowing the landlord to access an </a:t>
            </a:r>
            <a:r>
              <a:rPr lang="en-GB" b="1" i="0" u="sng" dirty="0">
                <a:solidFill>
                  <a:srgbClr val="161616"/>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online portal to verify their permanent right to rent status</a:t>
            </a:r>
            <a:r>
              <a:rPr lang="en-GB" b="0" i="0" dirty="0">
                <a:solidFill>
                  <a:srgbClr val="161616"/>
                </a:solidFill>
                <a:effectLst/>
                <a:latin typeface="source sans pro" panose="020B0503030403020204" pitchFamily="34" charset="0"/>
              </a:rPr>
              <a:t>.</a:t>
            </a:r>
          </a:p>
          <a:p>
            <a:pPr algn="l">
              <a:buFont typeface="Arial" panose="020B0604020202020204" pitchFamily="34" charset="0"/>
              <a:buChar char="•"/>
            </a:pPr>
            <a:r>
              <a:rPr lang="en-GB" b="0" i="0" dirty="0">
                <a:solidFill>
                  <a:srgbClr val="161616"/>
                </a:solidFill>
                <a:effectLst/>
                <a:latin typeface="source sans pro" panose="020B0503030403020204" pitchFamily="34" charset="0"/>
              </a:rPr>
              <a:t>the Government’s </a:t>
            </a:r>
            <a:r>
              <a:rPr lang="en-GB" b="1" i="0" u="sng" dirty="0">
                <a:solidFill>
                  <a:srgbClr val="161616"/>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Landlord Checking Service</a:t>
            </a:r>
            <a:r>
              <a:rPr lang="en-GB" b="0" i="0" dirty="0">
                <a:solidFill>
                  <a:srgbClr val="161616"/>
                </a:solidFill>
                <a:effectLst/>
                <a:latin typeface="source sans pro" panose="020B0503030403020204" pitchFamily="34" charset="0"/>
              </a:rPr>
              <a:t> can confirm whether it is safe to let to them where an application to stay or remain in the UK has been made before 30 June 2021 and the tenant does not have any supporting documentation.</a:t>
            </a:r>
          </a:p>
          <a:p>
            <a:pPr algn="l"/>
            <a:r>
              <a:rPr lang="en-GB" b="0" i="0" dirty="0">
                <a:solidFill>
                  <a:srgbClr val="161616"/>
                </a:solidFill>
                <a:effectLst/>
                <a:latin typeface="source sans pro" panose="020B0503030403020204" pitchFamily="34" charset="0"/>
              </a:rPr>
              <a:t>As most of these cases will be related to settled status, EU and EEA nationals who plan to stay permanently in the UK are encouraged to arrange for settled status before these changes come in to force.</a:t>
            </a:r>
          </a:p>
          <a:p>
            <a:pPr>
              <a:lnSpc>
                <a:spcPct val="110000"/>
              </a:lnSpc>
            </a:pPr>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8</a:t>
            </a:fld>
            <a:endParaRPr lang="en-GB"/>
          </a:p>
        </p:txBody>
      </p:sp>
    </p:spTree>
    <p:extLst>
      <p:ext uri="{BB962C8B-B14F-4D97-AF65-F5344CB8AC3E}">
        <p14:creationId xmlns:p14="http://schemas.microsoft.com/office/powerpoint/2010/main" val="2865223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government have now confirmed their timeframes for the easing of restrictions</a:t>
            </a:r>
          </a:p>
          <a:p>
            <a:endParaRPr lang="en-GB"/>
          </a:p>
          <a:p>
            <a:r>
              <a:rPr lang="en-GB"/>
              <a:t>Emphasise that the courts are taking a long time to deal with cases and it’s much better to avoid this process if possible – point to the golden rules to help landlords navigate speaking to their tenants, and members can call the Advice Line for further support.</a:t>
            </a:r>
          </a:p>
        </p:txBody>
      </p:sp>
      <p:sp>
        <p:nvSpPr>
          <p:cNvPr id="4" name="Slide Number Placeholder 3"/>
          <p:cNvSpPr>
            <a:spLocks noGrp="1"/>
          </p:cNvSpPr>
          <p:nvPr>
            <p:ph type="sldNum" sz="quarter" idx="5"/>
          </p:nvPr>
        </p:nvSpPr>
        <p:spPr/>
        <p:txBody>
          <a:bodyPr/>
          <a:lstStyle/>
          <a:p>
            <a:fld id="{08005AD9-C287-420A-A6B5-455A25906119}" type="slidenum">
              <a:rPr lang="en-GB" smtClean="0"/>
              <a:t>9</a:t>
            </a:fld>
            <a:endParaRPr lang="en-GB"/>
          </a:p>
        </p:txBody>
      </p:sp>
    </p:spTree>
    <p:extLst>
      <p:ext uri="{BB962C8B-B14F-4D97-AF65-F5344CB8AC3E}">
        <p14:creationId xmlns:p14="http://schemas.microsoft.com/office/powerpoint/2010/main" val="2894821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642DB2-0673-447B-98EA-EE823DAB402E}"/>
              </a:ext>
            </a:extLst>
          </p:cNvPr>
          <p:cNvSpPr/>
          <p:nvPr userDrawn="1"/>
        </p:nvSpPr>
        <p:spPr>
          <a:xfrm>
            <a:off x="-58189" y="-83127"/>
            <a:ext cx="12250189" cy="6941127"/>
          </a:xfrm>
          <a:prstGeom prst="rect">
            <a:avLst/>
          </a:prstGeom>
          <a:solidFill>
            <a:srgbClr val="4F5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FFB0C51-1CC7-4B2C-B306-46DF69316F6F}"/>
              </a:ext>
            </a:extLst>
          </p:cNvPr>
          <p:cNvSpPr>
            <a:spLocks noGrp="1"/>
          </p:cNvSpPr>
          <p:nvPr>
            <p:ph type="ctrTitle"/>
          </p:nvPr>
        </p:nvSpPr>
        <p:spPr>
          <a:xfrm>
            <a:off x="1524000" y="1600199"/>
            <a:ext cx="9144000" cy="1909763"/>
          </a:xfrm>
        </p:spPr>
        <p:txBody>
          <a:bodyPr anchor="b">
            <a:normAutofit/>
          </a:bodyPr>
          <a:lstStyle>
            <a:lvl1pPr algn="ctr">
              <a:defRPr sz="36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C91B7E2-CA77-4968-A0E0-0A82AE341168}"/>
              </a:ext>
            </a:extLst>
          </p:cNvPr>
          <p:cNvSpPr>
            <a:spLocks noGrp="1"/>
          </p:cNvSpPr>
          <p:nvPr>
            <p:ph type="subTitle" idx="1"/>
          </p:nvPr>
        </p:nvSpPr>
        <p:spPr>
          <a:xfrm>
            <a:off x="1524000" y="3602038"/>
            <a:ext cx="9144000" cy="1655762"/>
          </a:xfrm>
        </p:spPr>
        <p:txBody>
          <a:bodyPr/>
          <a:lstStyle>
            <a:lvl1pPr marL="0" indent="0" algn="ctr">
              <a:buNone/>
              <a:defRPr sz="2400">
                <a:solidFill>
                  <a:srgbClr val="BED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4D47F0-D710-4315-86E6-EBE6569119AD}"/>
              </a:ext>
            </a:extLst>
          </p:cNvPr>
          <p:cNvSpPr>
            <a:spLocks noGrp="1"/>
          </p:cNvSpPr>
          <p:nvPr>
            <p:ph type="dt" sz="half" idx="10"/>
          </p:nvPr>
        </p:nvSpPr>
        <p:spPr/>
        <p:txBody>
          <a:bodyPr/>
          <a:lstStyle/>
          <a:p>
            <a:fld id="{4002BA33-1288-476D-ADB1-642209E929E4}" type="datetimeFigureOut">
              <a:rPr lang="en-GB" smtClean="0"/>
              <a:t>16/09/2021</a:t>
            </a:fld>
            <a:endParaRPr lang="en-GB"/>
          </a:p>
        </p:txBody>
      </p:sp>
      <p:sp>
        <p:nvSpPr>
          <p:cNvPr id="5" name="Footer Placeholder 4">
            <a:extLst>
              <a:ext uri="{FF2B5EF4-FFF2-40B4-BE49-F238E27FC236}">
                <a16:creationId xmlns:a16="http://schemas.microsoft.com/office/drawing/2014/main" id="{73058A0D-59EA-4BA5-9A8F-6059A70551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308AE-297D-4498-B582-A5F13B1E9648}"/>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9" name="Picture 8" descr="A picture containing drawing, flower&#10;&#10;Description automatically generated">
            <a:extLst>
              <a:ext uri="{FF2B5EF4-FFF2-40B4-BE49-F238E27FC236}">
                <a16:creationId xmlns:a16="http://schemas.microsoft.com/office/drawing/2014/main" id="{4C1180CA-FB68-4A8B-AAED-BEFDF9FF97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9206" y="5295206"/>
            <a:ext cx="1562793" cy="156279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621187F-9A49-4AA1-BE1C-3D3945E811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2306" y="-378599"/>
            <a:ext cx="3309197" cy="2074395"/>
          </a:xfrm>
          <a:prstGeom prst="rect">
            <a:avLst/>
          </a:prstGeom>
        </p:spPr>
      </p:pic>
      <p:pic>
        <p:nvPicPr>
          <p:cNvPr id="15" name="Picture 14" descr="A picture containing man&#10;&#10;Description automatically generated">
            <a:extLst>
              <a:ext uri="{FF2B5EF4-FFF2-40B4-BE49-F238E27FC236}">
                <a16:creationId xmlns:a16="http://schemas.microsoft.com/office/drawing/2014/main" id="{EFB7DFF3-04AC-4A72-B072-B41BAC53403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58191" y="-83127"/>
            <a:ext cx="1778923" cy="1778923"/>
          </a:xfrm>
          <a:prstGeom prst="rect">
            <a:avLst/>
          </a:prstGeom>
        </p:spPr>
      </p:pic>
      <p:sp>
        <p:nvSpPr>
          <p:cNvPr id="16" name="Rectangle 15">
            <a:extLst>
              <a:ext uri="{FF2B5EF4-FFF2-40B4-BE49-F238E27FC236}">
                <a16:creationId xmlns:a16="http://schemas.microsoft.com/office/drawing/2014/main" id="{F2E0EBD6-4B27-4B78-AF4D-7C570FED60FF}"/>
              </a:ext>
            </a:extLst>
          </p:cNvPr>
          <p:cNvSpPr/>
          <p:nvPr userDrawn="1"/>
        </p:nvSpPr>
        <p:spPr>
          <a:xfrm>
            <a:off x="831850" y="1407132"/>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E4A94E-27AC-42BA-AE11-71EC88985BE2}"/>
              </a:ext>
            </a:extLst>
          </p:cNvPr>
          <p:cNvSpPr/>
          <p:nvPr userDrawn="1"/>
        </p:nvSpPr>
        <p:spPr>
          <a:xfrm>
            <a:off x="888652" y="5567450"/>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004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45E3-FC9E-4109-9BBE-552F24890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906674-F9BC-45BB-87A3-247616434E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F40D92-7B41-4CE0-AE5F-3114F7A25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81907-DD22-4747-AA99-7CEB67654F5C}"/>
              </a:ext>
            </a:extLst>
          </p:cNvPr>
          <p:cNvSpPr>
            <a:spLocks noGrp="1"/>
          </p:cNvSpPr>
          <p:nvPr>
            <p:ph type="dt" sz="half" idx="10"/>
          </p:nvPr>
        </p:nvSpPr>
        <p:spPr/>
        <p:txBody>
          <a:bodyPr/>
          <a:lstStyle/>
          <a:p>
            <a:fld id="{4002BA33-1288-476D-ADB1-642209E929E4}" type="datetimeFigureOut">
              <a:rPr lang="en-GB" smtClean="0"/>
              <a:t>16/09/2021</a:t>
            </a:fld>
            <a:endParaRPr lang="en-GB"/>
          </a:p>
        </p:txBody>
      </p:sp>
      <p:sp>
        <p:nvSpPr>
          <p:cNvPr id="6" name="Footer Placeholder 5">
            <a:extLst>
              <a:ext uri="{FF2B5EF4-FFF2-40B4-BE49-F238E27FC236}">
                <a16:creationId xmlns:a16="http://schemas.microsoft.com/office/drawing/2014/main" id="{0F603693-94DF-4D6A-89A8-EDA6959214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413843-6638-44E1-8AEF-D6AE1D0B7548}"/>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85248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3CD9-CD6C-4411-9E82-709A7570AD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E009BD-5B88-4398-B393-059C17CDD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2064A-B8E4-4732-9B9B-F3AFDBB2BBD7}"/>
              </a:ext>
            </a:extLst>
          </p:cNvPr>
          <p:cNvSpPr>
            <a:spLocks noGrp="1"/>
          </p:cNvSpPr>
          <p:nvPr>
            <p:ph type="dt" sz="half" idx="10"/>
          </p:nvPr>
        </p:nvSpPr>
        <p:spPr/>
        <p:txBody>
          <a:bodyPr/>
          <a:lstStyle/>
          <a:p>
            <a:fld id="{4002BA33-1288-476D-ADB1-642209E929E4}" type="datetimeFigureOut">
              <a:rPr lang="en-GB" smtClean="0"/>
              <a:t>16/09/2021</a:t>
            </a:fld>
            <a:endParaRPr lang="en-GB"/>
          </a:p>
        </p:txBody>
      </p:sp>
      <p:sp>
        <p:nvSpPr>
          <p:cNvPr id="5" name="Footer Placeholder 4">
            <a:extLst>
              <a:ext uri="{FF2B5EF4-FFF2-40B4-BE49-F238E27FC236}">
                <a16:creationId xmlns:a16="http://schemas.microsoft.com/office/drawing/2014/main" id="{FEFD5E08-32B9-409A-ADA9-CFA2ABB67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FBF50D-2D76-4900-A5B0-3C35F401D2A6}"/>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22491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1797E6-3C1C-4B7B-AE69-25B1FCF879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A15285-B75B-471A-B7C6-FC066D1C32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2CF27-A31A-445C-BC74-C3AC306FDAB4}"/>
              </a:ext>
            </a:extLst>
          </p:cNvPr>
          <p:cNvSpPr>
            <a:spLocks noGrp="1"/>
          </p:cNvSpPr>
          <p:nvPr>
            <p:ph type="dt" sz="half" idx="10"/>
          </p:nvPr>
        </p:nvSpPr>
        <p:spPr/>
        <p:txBody>
          <a:bodyPr/>
          <a:lstStyle/>
          <a:p>
            <a:fld id="{4002BA33-1288-476D-ADB1-642209E929E4}" type="datetimeFigureOut">
              <a:rPr lang="en-GB" smtClean="0"/>
              <a:t>16/09/2021</a:t>
            </a:fld>
            <a:endParaRPr lang="en-GB"/>
          </a:p>
        </p:txBody>
      </p:sp>
      <p:sp>
        <p:nvSpPr>
          <p:cNvPr id="5" name="Footer Placeholder 4">
            <a:extLst>
              <a:ext uri="{FF2B5EF4-FFF2-40B4-BE49-F238E27FC236}">
                <a16:creationId xmlns:a16="http://schemas.microsoft.com/office/drawing/2014/main" id="{37EA8E57-C19C-4B81-8509-189C715E3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CA56E-93DE-49D1-82BB-BE25AC7260FC}"/>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136426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4EF0-1CB8-4158-88FC-FF31616CC9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BBB7A9-292F-4FA4-AD0E-1A4EF70B0F58}"/>
              </a:ext>
            </a:extLst>
          </p:cNvPr>
          <p:cNvSpPr>
            <a:spLocks noGrp="1"/>
          </p:cNvSpPr>
          <p:nvPr>
            <p:ph idx="1"/>
          </p:nvPr>
        </p:nvSpPr>
        <p:spPr/>
        <p:txBody>
          <a:bodyPr/>
          <a:lstStyle>
            <a:lvl1pPr>
              <a:defRPr>
                <a:solidFill>
                  <a:srgbClr val="4F5559"/>
                </a:solidFill>
              </a:defRPr>
            </a:lvl1pPr>
            <a:lvl2pPr>
              <a:defRPr>
                <a:solidFill>
                  <a:srgbClr val="4F5559"/>
                </a:solidFill>
              </a:defRPr>
            </a:lvl2pPr>
            <a:lvl3pPr>
              <a:defRPr>
                <a:solidFill>
                  <a:srgbClr val="4F5559"/>
                </a:solidFill>
              </a:defRPr>
            </a:lvl3pPr>
            <a:lvl4pPr>
              <a:defRPr>
                <a:solidFill>
                  <a:srgbClr val="4F5559"/>
                </a:solidFill>
              </a:defRPr>
            </a:lvl4pPr>
            <a:lvl5pPr>
              <a:defRPr>
                <a:solidFill>
                  <a:srgbClr val="4F55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4A94FF-920B-4238-843E-72E0D48C47C3}"/>
              </a:ext>
            </a:extLst>
          </p:cNvPr>
          <p:cNvSpPr>
            <a:spLocks noGrp="1"/>
          </p:cNvSpPr>
          <p:nvPr>
            <p:ph type="dt" sz="half" idx="10"/>
          </p:nvPr>
        </p:nvSpPr>
        <p:spPr/>
        <p:txBody>
          <a:bodyPr/>
          <a:lstStyle/>
          <a:p>
            <a:fld id="{4002BA33-1288-476D-ADB1-642209E929E4}" type="datetimeFigureOut">
              <a:rPr lang="en-GB" smtClean="0"/>
              <a:t>16/09/2021</a:t>
            </a:fld>
            <a:endParaRPr lang="en-GB"/>
          </a:p>
        </p:txBody>
      </p:sp>
      <p:sp>
        <p:nvSpPr>
          <p:cNvPr id="5" name="Footer Placeholder 4">
            <a:extLst>
              <a:ext uri="{FF2B5EF4-FFF2-40B4-BE49-F238E27FC236}">
                <a16:creationId xmlns:a16="http://schemas.microsoft.com/office/drawing/2014/main" id="{7727218E-DA2E-4839-BB1E-7570FD11B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57B3F3-01D4-470E-9596-7AD8E13F09C6}"/>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0243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627CA-04AE-4632-88AD-2FDF0836B2AB}"/>
              </a:ext>
            </a:extLst>
          </p:cNvPr>
          <p:cNvSpPr>
            <a:spLocks noGrp="1"/>
          </p:cNvSpPr>
          <p:nvPr>
            <p:ph type="dt" sz="half" idx="10"/>
          </p:nvPr>
        </p:nvSpPr>
        <p:spPr/>
        <p:txBody>
          <a:bodyPr/>
          <a:lstStyle/>
          <a:p>
            <a:fld id="{4002BA33-1288-476D-ADB1-642209E929E4}" type="datetimeFigureOut">
              <a:rPr lang="en-GB" smtClean="0"/>
              <a:t>16/09/2021</a:t>
            </a:fld>
            <a:endParaRPr lang="en-GB"/>
          </a:p>
        </p:txBody>
      </p:sp>
      <p:sp>
        <p:nvSpPr>
          <p:cNvPr id="3" name="Footer Placeholder 2">
            <a:extLst>
              <a:ext uri="{FF2B5EF4-FFF2-40B4-BE49-F238E27FC236}">
                <a16:creationId xmlns:a16="http://schemas.microsoft.com/office/drawing/2014/main" id="{71E53E82-742E-459C-8AAC-FA827C7E1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F62D5D-4749-47CE-BA30-9AA81BE0BEC9}"/>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41530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4EF0-1CB8-4158-88FC-FF31616CC9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BBB7A9-292F-4FA4-AD0E-1A4EF70B0F58}"/>
              </a:ext>
            </a:extLst>
          </p:cNvPr>
          <p:cNvSpPr>
            <a:spLocks noGrp="1"/>
          </p:cNvSpPr>
          <p:nvPr>
            <p:ph idx="1"/>
          </p:nvPr>
        </p:nvSpPr>
        <p:spPr/>
        <p:txBody>
          <a:bodyPr/>
          <a:lstStyle>
            <a:lvl1pPr>
              <a:defRPr>
                <a:solidFill>
                  <a:srgbClr val="4F5559"/>
                </a:solidFill>
              </a:defRPr>
            </a:lvl1pPr>
            <a:lvl2pPr>
              <a:defRPr>
                <a:solidFill>
                  <a:srgbClr val="4F5559"/>
                </a:solidFill>
              </a:defRPr>
            </a:lvl2pPr>
            <a:lvl3pPr>
              <a:defRPr>
                <a:solidFill>
                  <a:srgbClr val="4F5559"/>
                </a:solidFill>
              </a:defRPr>
            </a:lvl3pPr>
            <a:lvl4pPr>
              <a:defRPr>
                <a:solidFill>
                  <a:srgbClr val="4F5559"/>
                </a:solidFill>
              </a:defRPr>
            </a:lvl4pPr>
            <a:lvl5pPr>
              <a:defRPr>
                <a:solidFill>
                  <a:srgbClr val="4F55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4A94FF-920B-4238-843E-72E0D48C47C3}"/>
              </a:ext>
            </a:extLst>
          </p:cNvPr>
          <p:cNvSpPr>
            <a:spLocks noGrp="1"/>
          </p:cNvSpPr>
          <p:nvPr>
            <p:ph type="dt" sz="half" idx="10"/>
          </p:nvPr>
        </p:nvSpPr>
        <p:spPr/>
        <p:txBody>
          <a:bodyPr/>
          <a:lstStyle/>
          <a:p>
            <a:fld id="{4002BA33-1288-476D-ADB1-642209E929E4}" type="datetimeFigureOut">
              <a:rPr lang="en-GB" smtClean="0"/>
              <a:t>16/09/2021</a:t>
            </a:fld>
            <a:endParaRPr lang="en-GB"/>
          </a:p>
        </p:txBody>
      </p:sp>
      <p:sp>
        <p:nvSpPr>
          <p:cNvPr id="5" name="Footer Placeholder 4">
            <a:extLst>
              <a:ext uri="{FF2B5EF4-FFF2-40B4-BE49-F238E27FC236}">
                <a16:creationId xmlns:a16="http://schemas.microsoft.com/office/drawing/2014/main" id="{7727218E-DA2E-4839-BB1E-7570FD11B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57B3F3-01D4-470E-9596-7AD8E13F09C6}"/>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82922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694890-49EB-4B88-87DC-A73C2A477039}"/>
              </a:ext>
            </a:extLst>
          </p:cNvPr>
          <p:cNvSpPr/>
          <p:nvPr userDrawn="1"/>
        </p:nvSpPr>
        <p:spPr>
          <a:xfrm>
            <a:off x="-58189" y="-83127"/>
            <a:ext cx="12250189" cy="6941127"/>
          </a:xfrm>
          <a:prstGeom prst="rect">
            <a:avLst/>
          </a:prstGeom>
          <a:solidFill>
            <a:srgbClr val="4F5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4800">
              <a:solidFill>
                <a:schemeClr val="bg1"/>
              </a:solidFill>
            </a:endParaRPr>
          </a:p>
        </p:txBody>
      </p:sp>
      <p:pic>
        <p:nvPicPr>
          <p:cNvPr id="8" name="Picture 7" descr="A picture containing drawing&#10;&#10;Description automatically generated">
            <a:extLst>
              <a:ext uri="{FF2B5EF4-FFF2-40B4-BE49-F238E27FC236}">
                <a16:creationId xmlns:a16="http://schemas.microsoft.com/office/drawing/2014/main" id="{0F3A6923-46A0-46FC-8E23-9A3C191A6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2306" y="-378599"/>
            <a:ext cx="3309197" cy="2074395"/>
          </a:xfrm>
          <a:prstGeom prst="rect">
            <a:avLst/>
          </a:prstGeom>
        </p:spPr>
      </p:pic>
      <p:sp>
        <p:nvSpPr>
          <p:cNvPr id="9" name="Rectangle 8">
            <a:extLst>
              <a:ext uri="{FF2B5EF4-FFF2-40B4-BE49-F238E27FC236}">
                <a16:creationId xmlns:a16="http://schemas.microsoft.com/office/drawing/2014/main" id="{FFFC4E01-09B7-4AC0-B2E2-0BA972ABDDD9}"/>
              </a:ext>
            </a:extLst>
          </p:cNvPr>
          <p:cNvSpPr/>
          <p:nvPr userDrawn="1"/>
        </p:nvSpPr>
        <p:spPr>
          <a:xfrm>
            <a:off x="831850" y="1407132"/>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CDDE4F-513D-40FF-A040-8B733DE42DD4}"/>
              </a:ext>
            </a:extLst>
          </p:cNvPr>
          <p:cNvSpPr>
            <a:spLocks noGrp="1"/>
          </p:cNvSpPr>
          <p:nvPr>
            <p:ph type="title"/>
          </p:nvPr>
        </p:nvSpPr>
        <p:spPr>
          <a:xfrm>
            <a:off x="831850" y="1709738"/>
            <a:ext cx="10515600" cy="2852737"/>
          </a:xfrm>
        </p:spPr>
        <p:txBody>
          <a:bodyPr anchor="b">
            <a:normAutofit/>
          </a:bodyPr>
          <a:lstStyle>
            <a:lvl1pPr>
              <a:defRPr sz="4800" b="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20B5C5-8A5C-43BB-8104-DBE3D41436C4}"/>
              </a:ext>
            </a:extLst>
          </p:cNvPr>
          <p:cNvSpPr>
            <a:spLocks noGrp="1"/>
          </p:cNvSpPr>
          <p:nvPr>
            <p:ph type="body" idx="1"/>
          </p:nvPr>
        </p:nvSpPr>
        <p:spPr>
          <a:xfrm>
            <a:off x="831850" y="4589463"/>
            <a:ext cx="10515600" cy="1500187"/>
          </a:xfrm>
        </p:spPr>
        <p:txBody>
          <a:bodyPr/>
          <a:lstStyle>
            <a:lvl1pPr marL="0" indent="0">
              <a:buNone/>
              <a:defRPr sz="2400">
                <a:solidFill>
                  <a:srgbClr val="BED6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60BDBE-3831-4E62-8880-A26997BEEB6F}"/>
              </a:ext>
            </a:extLst>
          </p:cNvPr>
          <p:cNvSpPr>
            <a:spLocks noGrp="1"/>
          </p:cNvSpPr>
          <p:nvPr>
            <p:ph type="dt" sz="half" idx="10"/>
          </p:nvPr>
        </p:nvSpPr>
        <p:spPr/>
        <p:txBody>
          <a:bodyPr/>
          <a:lstStyle/>
          <a:p>
            <a:fld id="{4002BA33-1288-476D-ADB1-642209E929E4}" type="datetimeFigureOut">
              <a:rPr lang="en-GB" smtClean="0"/>
              <a:t>16/09/2021</a:t>
            </a:fld>
            <a:endParaRPr lang="en-GB"/>
          </a:p>
        </p:txBody>
      </p:sp>
      <p:sp>
        <p:nvSpPr>
          <p:cNvPr id="5" name="Footer Placeholder 4">
            <a:extLst>
              <a:ext uri="{FF2B5EF4-FFF2-40B4-BE49-F238E27FC236}">
                <a16:creationId xmlns:a16="http://schemas.microsoft.com/office/drawing/2014/main" id="{BE1A5BD4-AB7F-442A-B38F-5273D0284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FA8E2-9872-4EE0-B338-6A6F33B89EE4}"/>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10" name="Picture 9" descr="A picture containing drawing, flower&#10;&#10;Description automatically generated">
            <a:extLst>
              <a:ext uri="{FF2B5EF4-FFF2-40B4-BE49-F238E27FC236}">
                <a16:creationId xmlns:a16="http://schemas.microsoft.com/office/drawing/2014/main" id="{8E69D9D5-1DEF-462C-8C46-265B7F5630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9206" y="5295206"/>
            <a:ext cx="1562793" cy="1562793"/>
          </a:xfrm>
          <a:prstGeom prst="rect">
            <a:avLst/>
          </a:prstGeom>
        </p:spPr>
      </p:pic>
    </p:spTree>
    <p:extLst>
      <p:ext uri="{BB962C8B-B14F-4D97-AF65-F5344CB8AC3E}">
        <p14:creationId xmlns:p14="http://schemas.microsoft.com/office/powerpoint/2010/main" val="247714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694890-49EB-4B88-87DC-A73C2A477039}"/>
              </a:ext>
            </a:extLst>
          </p:cNvPr>
          <p:cNvSpPr/>
          <p:nvPr userDrawn="1"/>
        </p:nvSpPr>
        <p:spPr>
          <a:xfrm>
            <a:off x="-58189" y="-83127"/>
            <a:ext cx="12250189" cy="6941127"/>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4800">
              <a:solidFill>
                <a:schemeClr val="bg1"/>
              </a:solidFill>
            </a:endParaRPr>
          </a:p>
        </p:txBody>
      </p:sp>
      <p:pic>
        <p:nvPicPr>
          <p:cNvPr id="8" name="Picture 7">
            <a:extLst>
              <a:ext uri="{FF2B5EF4-FFF2-40B4-BE49-F238E27FC236}">
                <a16:creationId xmlns:a16="http://schemas.microsoft.com/office/drawing/2014/main" id="{0F3A6923-46A0-46FC-8E23-9A3C191A6E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12306" y="-378599"/>
            <a:ext cx="3309195" cy="2074395"/>
          </a:xfrm>
          <a:prstGeom prst="rect">
            <a:avLst/>
          </a:prstGeom>
        </p:spPr>
      </p:pic>
      <p:sp>
        <p:nvSpPr>
          <p:cNvPr id="9" name="Rectangle 8">
            <a:extLst>
              <a:ext uri="{FF2B5EF4-FFF2-40B4-BE49-F238E27FC236}">
                <a16:creationId xmlns:a16="http://schemas.microsoft.com/office/drawing/2014/main" id="{FFFC4E01-09B7-4AC0-B2E2-0BA972ABDDD9}"/>
              </a:ext>
            </a:extLst>
          </p:cNvPr>
          <p:cNvSpPr/>
          <p:nvPr userDrawn="1"/>
        </p:nvSpPr>
        <p:spPr>
          <a:xfrm>
            <a:off x="831850" y="1407132"/>
            <a:ext cx="105219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solidFill>
                <a:schemeClr val="bg1"/>
              </a:solidFill>
            </a:endParaRPr>
          </a:p>
        </p:txBody>
      </p:sp>
      <p:sp>
        <p:nvSpPr>
          <p:cNvPr id="2" name="Title 1">
            <a:extLst>
              <a:ext uri="{FF2B5EF4-FFF2-40B4-BE49-F238E27FC236}">
                <a16:creationId xmlns:a16="http://schemas.microsoft.com/office/drawing/2014/main" id="{58CDDE4F-513D-40FF-A040-8B733DE42DD4}"/>
              </a:ext>
            </a:extLst>
          </p:cNvPr>
          <p:cNvSpPr>
            <a:spLocks noGrp="1"/>
          </p:cNvSpPr>
          <p:nvPr>
            <p:ph type="title"/>
          </p:nvPr>
        </p:nvSpPr>
        <p:spPr>
          <a:xfrm>
            <a:off x="831850" y="1709738"/>
            <a:ext cx="10515600" cy="2852737"/>
          </a:xfrm>
        </p:spPr>
        <p:txBody>
          <a:bodyPr anchor="b">
            <a:normAutofit/>
          </a:bodyPr>
          <a:lstStyle>
            <a:lvl1pPr>
              <a:defRPr sz="4800" b="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20B5C5-8A5C-43BB-8104-DBE3D41436C4}"/>
              </a:ext>
            </a:extLst>
          </p:cNvPr>
          <p:cNvSpPr>
            <a:spLocks noGrp="1"/>
          </p:cNvSpPr>
          <p:nvPr>
            <p:ph type="body" idx="1"/>
          </p:nvPr>
        </p:nvSpPr>
        <p:spPr>
          <a:xfrm>
            <a:off x="831850" y="4589463"/>
            <a:ext cx="10515600" cy="1500187"/>
          </a:xfrm>
        </p:spPr>
        <p:txBody>
          <a:bodyPr/>
          <a:lstStyle>
            <a:lvl1pPr marL="0" indent="0">
              <a:buNone/>
              <a:defRPr sz="2400">
                <a:solidFill>
                  <a:srgbClr val="4F55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60BDBE-3831-4E62-8880-A26997BEEB6F}"/>
              </a:ext>
            </a:extLst>
          </p:cNvPr>
          <p:cNvSpPr>
            <a:spLocks noGrp="1"/>
          </p:cNvSpPr>
          <p:nvPr>
            <p:ph type="dt" sz="half" idx="10"/>
          </p:nvPr>
        </p:nvSpPr>
        <p:spPr/>
        <p:txBody>
          <a:bodyPr/>
          <a:lstStyle/>
          <a:p>
            <a:fld id="{4002BA33-1288-476D-ADB1-642209E929E4}" type="datetimeFigureOut">
              <a:rPr lang="en-GB" smtClean="0"/>
              <a:t>16/09/2021</a:t>
            </a:fld>
            <a:endParaRPr lang="en-GB"/>
          </a:p>
        </p:txBody>
      </p:sp>
      <p:sp>
        <p:nvSpPr>
          <p:cNvPr id="5" name="Footer Placeholder 4">
            <a:extLst>
              <a:ext uri="{FF2B5EF4-FFF2-40B4-BE49-F238E27FC236}">
                <a16:creationId xmlns:a16="http://schemas.microsoft.com/office/drawing/2014/main" id="{BE1A5BD4-AB7F-442A-B38F-5273D0284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FA8E2-9872-4EE0-B338-6A6F33B89EE4}"/>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10" name="Picture 9">
            <a:extLst>
              <a:ext uri="{FF2B5EF4-FFF2-40B4-BE49-F238E27FC236}">
                <a16:creationId xmlns:a16="http://schemas.microsoft.com/office/drawing/2014/main" id="{0CC9ACAB-71A8-46EB-B4DA-AD7E5D5CA0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29206" y="5295206"/>
            <a:ext cx="1562793" cy="1562793"/>
          </a:xfrm>
          <a:prstGeom prst="rect">
            <a:avLst/>
          </a:prstGeom>
        </p:spPr>
      </p:pic>
    </p:spTree>
    <p:extLst>
      <p:ext uri="{BB962C8B-B14F-4D97-AF65-F5344CB8AC3E}">
        <p14:creationId xmlns:p14="http://schemas.microsoft.com/office/powerpoint/2010/main" val="47325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6ADC-28B4-4899-A89F-DB785881D3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14FFCC-460F-429F-906A-BD9DB7291C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77B782-F40C-4B3B-B9DE-8CFF0C13B5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2944D7-DDFD-4912-9A95-5EFE75406698}"/>
              </a:ext>
            </a:extLst>
          </p:cNvPr>
          <p:cNvSpPr>
            <a:spLocks noGrp="1"/>
          </p:cNvSpPr>
          <p:nvPr>
            <p:ph type="dt" sz="half" idx="10"/>
          </p:nvPr>
        </p:nvSpPr>
        <p:spPr/>
        <p:txBody>
          <a:bodyPr/>
          <a:lstStyle/>
          <a:p>
            <a:fld id="{4002BA33-1288-476D-ADB1-642209E929E4}" type="datetimeFigureOut">
              <a:rPr lang="en-GB" smtClean="0"/>
              <a:t>16/09/2021</a:t>
            </a:fld>
            <a:endParaRPr lang="en-GB"/>
          </a:p>
        </p:txBody>
      </p:sp>
      <p:sp>
        <p:nvSpPr>
          <p:cNvPr id="6" name="Footer Placeholder 5">
            <a:extLst>
              <a:ext uri="{FF2B5EF4-FFF2-40B4-BE49-F238E27FC236}">
                <a16:creationId xmlns:a16="http://schemas.microsoft.com/office/drawing/2014/main" id="{0A6C6F47-8724-4453-A914-4413ED4133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FE5611-BB77-45B7-B4E9-F73C41AA1A39}"/>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34649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9E82-6923-4845-8B6A-699D43D14A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139FA8-7F02-461D-9323-701DFF3BE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48797C-31C2-4D42-9754-7C1BE13D64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FB837B-DAC4-40BE-A702-3E2E790DD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62E88-4819-4902-AB8F-B5372DFDA3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B42455-B5F0-4C88-8E11-C419D4AC648B}"/>
              </a:ext>
            </a:extLst>
          </p:cNvPr>
          <p:cNvSpPr>
            <a:spLocks noGrp="1"/>
          </p:cNvSpPr>
          <p:nvPr>
            <p:ph type="dt" sz="half" idx="10"/>
          </p:nvPr>
        </p:nvSpPr>
        <p:spPr/>
        <p:txBody>
          <a:bodyPr/>
          <a:lstStyle/>
          <a:p>
            <a:fld id="{4002BA33-1288-476D-ADB1-642209E929E4}" type="datetimeFigureOut">
              <a:rPr lang="en-GB" smtClean="0"/>
              <a:t>16/09/2021</a:t>
            </a:fld>
            <a:endParaRPr lang="en-GB"/>
          </a:p>
        </p:txBody>
      </p:sp>
      <p:sp>
        <p:nvSpPr>
          <p:cNvPr id="8" name="Footer Placeholder 7">
            <a:extLst>
              <a:ext uri="{FF2B5EF4-FFF2-40B4-BE49-F238E27FC236}">
                <a16:creationId xmlns:a16="http://schemas.microsoft.com/office/drawing/2014/main" id="{6EB16DC9-74B3-4974-A530-691519AC0B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99EA51-B212-4D3F-B878-7CC5601E14B7}"/>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94814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02FD-0050-49A5-97B9-C0BDD8931A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E557E7-7C7C-48BC-AF1B-DD4C23275664}"/>
              </a:ext>
            </a:extLst>
          </p:cNvPr>
          <p:cNvSpPr>
            <a:spLocks noGrp="1"/>
          </p:cNvSpPr>
          <p:nvPr>
            <p:ph type="dt" sz="half" idx="10"/>
          </p:nvPr>
        </p:nvSpPr>
        <p:spPr/>
        <p:txBody>
          <a:bodyPr/>
          <a:lstStyle/>
          <a:p>
            <a:fld id="{4002BA33-1288-476D-ADB1-642209E929E4}" type="datetimeFigureOut">
              <a:rPr lang="en-GB" smtClean="0"/>
              <a:t>16/09/2021</a:t>
            </a:fld>
            <a:endParaRPr lang="en-GB"/>
          </a:p>
        </p:txBody>
      </p:sp>
      <p:sp>
        <p:nvSpPr>
          <p:cNvPr id="4" name="Footer Placeholder 3">
            <a:extLst>
              <a:ext uri="{FF2B5EF4-FFF2-40B4-BE49-F238E27FC236}">
                <a16:creationId xmlns:a16="http://schemas.microsoft.com/office/drawing/2014/main" id="{818FC2A9-909C-4FED-82E9-6A70B9FE9C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E7E676-2599-44D9-A3A3-A5B258F8C9D1}"/>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266977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627CA-04AE-4632-88AD-2FDF0836B2AB}"/>
              </a:ext>
            </a:extLst>
          </p:cNvPr>
          <p:cNvSpPr>
            <a:spLocks noGrp="1"/>
          </p:cNvSpPr>
          <p:nvPr>
            <p:ph type="dt" sz="half" idx="10"/>
          </p:nvPr>
        </p:nvSpPr>
        <p:spPr/>
        <p:txBody>
          <a:bodyPr/>
          <a:lstStyle/>
          <a:p>
            <a:fld id="{4002BA33-1288-476D-ADB1-642209E929E4}" type="datetimeFigureOut">
              <a:rPr lang="en-GB" smtClean="0"/>
              <a:t>16/09/2021</a:t>
            </a:fld>
            <a:endParaRPr lang="en-GB"/>
          </a:p>
        </p:txBody>
      </p:sp>
      <p:sp>
        <p:nvSpPr>
          <p:cNvPr id="3" name="Footer Placeholder 2">
            <a:extLst>
              <a:ext uri="{FF2B5EF4-FFF2-40B4-BE49-F238E27FC236}">
                <a16:creationId xmlns:a16="http://schemas.microsoft.com/office/drawing/2014/main" id="{71E53E82-742E-459C-8AAC-FA827C7E1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F62D5D-4749-47CE-BA30-9AA81BE0BEC9}"/>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209108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E712-1FE2-4951-A9C3-735CEC917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B16D1A-B452-4C43-9279-C2873C70A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E2E481-6CD2-47F0-9A9A-3866EDBCA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BFC26-DCB2-4DBA-B320-2713B7DF690B}"/>
              </a:ext>
            </a:extLst>
          </p:cNvPr>
          <p:cNvSpPr>
            <a:spLocks noGrp="1"/>
          </p:cNvSpPr>
          <p:nvPr>
            <p:ph type="dt" sz="half" idx="10"/>
          </p:nvPr>
        </p:nvSpPr>
        <p:spPr/>
        <p:txBody>
          <a:bodyPr/>
          <a:lstStyle/>
          <a:p>
            <a:fld id="{4002BA33-1288-476D-ADB1-642209E929E4}" type="datetimeFigureOut">
              <a:rPr lang="en-GB" smtClean="0"/>
              <a:t>16/09/2021</a:t>
            </a:fld>
            <a:endParaRPr lang="en-GB"/>
          </a:p>
        </p:txBody>
      </p:sp>
      <p:sp>
        <p:nvSpPr>
          <p:cNvPr id="6" name="Footer Placeholder 5">
            <a:extLst>
              <a:ext uri="{FF2B5EF4-FFF2-40B4-BE49-F238E27FC236}">
                <a16:creationId xmlns:a16="http://schemas.microsoft.com/office/drawing/2014/main" id="{B53228D3-1BDA-4DF4-8571-EBFE5B193C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6159B1-D642-475D-BE8E-476042A417D7}"/>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57313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3129D-4BEC-4DD8-8E07-1571F4236854}"/>
              </a:ext>
            </a:extLst>
          </p:cNvPr>
          <p:cNvSpPr>
            <a:spLocks noGrp="1"/>
          </p:cNvSpPr>
          <p:nvPr>
            <p:ph type="title"/>
          </p:nvPr>
        </p:nvSpPr>
        <p:spPr>
          <a:xfrm>
            <a:off x="838200" y="365125"/>
            <a:ext cx="961089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CE780F-C524-4989-BFEA-217CFBADD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30BEC7-18A7-41F0-A8C2-C42B20EE7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2BA33-1288-476D-ADB1-642209E929E4}" type="datetimeFigureOut">
              <a:rPr lang="en-GB" smtClean="0"/>
              <a:t>16/09/2021</a:t>
            </a:fld>
            <a:endParaRPr lang="en-GB"/>
          </a:p>
        </p:txBody>
      </p:sp>
      <p:sp>
        <p:nvSpPr>
          <p:cNvPr id="5" name="Footer Placeholder 4">
            <a:extLst>
              <a:ext uri="{FF2B5EF4-FFF2-40B4-BE49-F238E27FC236}">
                <a16:creationId xmlns:a16="http://schemas.microsoft.com/office/drawing/2014/main" id="{F08322F5-E23F-4A71-8796-490C2B7C2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DDFC0C-BE23-4B4B-B78E-CEAEAD7EA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B05F1-2A93-4A8C-B372-3CE716E0CAD2}" type="slidenum">
              <a:rPr lang="en-GB" smtClean="0"/>
              <a:t>‹#›</a:t>
            </a:fld>
            <a:endParaRPr lang="en-GB"/>
          </a:p>
        </p:txBody>
      </p:sp>
      <p:sp>
        <p:nvSpPr>
          <p:cNvPr id="7" name="Rectangle 6">
            <a:extLst>
              <a:ext uri="{FF2B5EF4-FFF2-40B4-BE49-F238E27FC236}">
                <a16:creationId xmlns:a16="http://schemas.microsoft.com/office/drawing/2014/main" id="{C71B7C5D-AE28-48CE-85F7-96C1562350BE}"/>
              </a:ext>
            </a:extLst>
          </p:cNvPr>
          <p:cNvSpPr/>
          <p:nvPr userDrawn="1"/>
        </p:nvSpPr>
        <p:spPr>
          <a:xfrm>
            <a:off x="0" y="0"/>
            <a:ext cx="12192000" cy="136525"/>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drawing, flower&#10;&#10;Description automatically generated">
            <a:extLst>
              <a:ext uri="{FF2B5EF4-FFF2-40B4-BE49-F238E27FC236}">
                <a16:creationId xmlns:a16="http://schemas.microsoft.com/office/drawing/2014/main" id="{7838698B-4F7D-405A-B4DA-FA79B4BEB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629206" y="5295206"/>
            <a:ext cx="1562793" cy="1562793"/>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138E486-2991-42BD-A19D-EB71D7B80B89}"/>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4173" t="21711" r="15885" b="23790"/>
          <a:stretch/>
        </p:blipFill>
        <p:spPr>
          <a:xfrm>
            <a:off x="10568010" y="186403"/>
            <a:ext cx="1571579" cy="767629"/>
          </a:xfrm>
          <a:prstGeom prst="rect">
            <a:avLst/>
          </a:prstGeom>
        </p:spPr>
      </p:pic>
      <p:sp>
        <p:nvSpPr>
          <p:cNvPr id="16" name="Rectangle 15">
            <a:extLst>
              <a:ext uri="{FF2B5EF4-FFF2-40B4-BE49-F238E27FC236}">
                <a16:creationId xmlns:a16="http://schemas.microsoft.com/office/drawing/2014/main" id="{F8387B04-DC45-4EF1-B382-04860079A292}"/>
              </a:ext>
            </a:extLst>
          </p:cNvPr>
          <p:cNvSpPr/>
          <p:nvPr userDrawn="1"/>
        </p:nvSpPr>
        <p:spPr>
          <a:xfrm>
            <a:off x="10629207" y="-6380"/>
            <a:ext cx="1562793" cy="136525"/>
          </a:xfrm>
          <a:prstGeom prst="rect">
            <a:avLst/>
          </a:prstGeom>
          <a:solidFill>
            <a:srgbClr val="505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457952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b="1" kern="1200">
          <a:solidFill>
            <a:srgbClr val="4F55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3129D-4BEC-4DD8-8E07-1571F4236854}"/>
              </a:ext>
            </a:extLst>
          </p:cNvPr>
          <p:cNvSpPr>
            <a:spLocks noGrp="1"/>
          </p:cNvSpPr>
          <p:nvPr>
            <p:ph type="title"/>
          </p:nvPr>
        </p:nvSpPr>
        <p:spPr>
          <a:xfrm>
            <a:off x="838200" y="365125"/>
            <a:ext cx="961089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CE780F-C524-4989-BFEA-217CFBADD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30BEC7-18A7-41F0-A8C2-C42B20EE7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2BA33-1288-476D-ADB1-642209E929E4}" type="datetimeFigureOut">
              <a:rPr lang="en-GB" smtClean="0"/>
              <a:t>16/09/2021</a:t>
            </a:fld>
            <a:endParaRPr lang="en-GB"/>
          </a:p>
        </p:txBody>
      </p:sp>
      <p:sp>
        <p:nvSpPr>
          <p:cNvPr id="5" name="Footer Placeholder 4">
            <a:extLst>
              <a:ext uri="{FF2B5EF4-FFF2-40B4-BE49-F238E27FC236}">
                <a16:creationId xmlns:a16="http://schemas.microsoft.com/office/drawing/2014/main" id="{F08322F5-E23F-4A71-8796-490C2B7C2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DDFC0C-BE23-4B4B-B78E-CEAEAD7EA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B05F1-2A93-4A8C-B372-3CE716E0CAD2}" type="slidenum">
              <a:rPr lang="en-GB" smtClean="0"/>
              <a:t>‹#›</a:t>
            </a:fld>
            <a:endParaRPr lang="en-GB"/>
          </a:p>
        </p:txBody>
      </p:sp>
      <p:sp>
        <p:nvSpPr>
          <p:cNvPr id="7" name="Rectangle 6">
            <a:extLst>
              <a:ext uri="{FF2B5EF4-FFF2-40B4-BE49-F238E27FC236}">
                <a16:creationId xmlns:a16="http://schemas.microsoft.com/office/drawing/2014/main" id="{C71B7C5D-AE28-48CE-85F7-96C1562350BE}"/>
              </a:ext>
            </a:extLst>
          </p:cNvPr>
          <p:cNvSpPr/>
          <p:nvPr userDrawn="1"/>
        </p:nvSpPr>
        <p:spPr>
          <a:xfrm>
            <a:off x="0" y="0"/>
            <a:ext cx="12192000" cy="136525"/>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drawing, flower&#10;&#10;Description automatically generated">
            <a:extLst>
              <a:ext uri="{FF2B5EF4-FFF2-40B4-BE49-F238E27FC236}">
                <a16:creationId xmlns:a16="http://schemas.microsoft.com/office/drawing/2014/main" id="{7838698B-4F7D-405A-B4DA-FA79B4BEB36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629206" y="5295206"/>
            <a:ext cx="1562793" cy="1562793"/>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138E486-2991-42BD-A19D-EB71D7B80B89}"/>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10568010" y="186403"/>
            <a:ext cx="1571579" cy="767629"/>
          </a:xfrm>
          <a:prstGeom prst="rect">
            <a:avLst/>
          </a:prstGeom>
        </p:spPr>
      </p:pic>
      <p:sp>
        <p:nvSpPr>
          <p:cNvPr id="16" name="Rectangle 15">
            <a:extLst>
              <a:ext uri="{FF2B5EF4-FFF2-40B4-BE49-F238E27FC236}">
                <a16:creationId xmlns:a16="http://schemas.microsoft.com/office/drawing/2014/main" id="{F8387B04-DC45-4EF1-B382-04860079A292}"/>
              </a:ext>
            </a:extLst>
          </p:cNvPr>
          <p:cNvSpPr/>
          <p:nvPr userDrawn="1"/>
        </p:nvSpPr>
        <p:spPr>
          <a:xfrm>
            <a:off x="10629207" y="-6380"/>
            <a:ext cx="1562793" cy="136525"/>
          </a:xfrm>
          <a:prstGeom prst="rect">
            <a:avLst/>
          </a:prstGeom>
          <a:solidFill>
            <a:srgbClr val="505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1329262"/>
      </p:ext>
    </p:extLst>
  </p:cSld>
  <p:clrMap bg1="lt1" tx1="dk1" bg2="lt2" tx2="dk2" accent1="accent1" accent2="accent2" accent3="accent3" accent4="accent4" accent5="accent5" accent6="accent6" hlink="hlink" folHlink="folHlink"/>
  <p:sldLayoutIdLst>
    <p:sldLayoutId id="2147483650" r:id="rId1"/>
    <p:sldLayoutId id="2147483678" r:id="rId2"/>
  </p:sldLayoutIdLst>
  <p:txStyles>
    <p:titleStyle>
      <a:lvl1pPr algn="l" defTabSz="914400" rtl="0" eaLnBrk="1" latinLnBrk="0" hangingPunct="1">
        <a:lnSpc>
          <a:spcPct val="90000"/>
        </a:lnSpc>
        <a:spcBef>
          <a:spcPct val="0"/>
        </a:spcBef>
        <a:buNone/>
        <a:defRPr sz="4400" b="1" kern="1200">
          <a:solidFill>
            <a:srgbClr val="4F55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nrla.org.uk/resources/ending-your-tenancy"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hyperlink" Target="https://www.nrla.org.uk/resources/ending-your-tenancy/pre-action-plan-avoiding-possession-claim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Linda.cobb@derby.gov.uk" TargetMode="External"/><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http://www.nrla.org.uk/" TargetMode="External"/><Relationship Id="rId5" Type="http://schemas.openxmlformats.org/officeDocument/2006/relationships/hyperlink" Target="mailto:Teresa.Kaczmarek@nrla.org.uk" TargetMode="External"/><Relationship Id="rId4" Type="http://schemas.openxmlformats.org/officeDocument/2006/relationships/hyperlink" Target="http://www.dashservices.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gov.uk/government/publications/electrical-safety-standards-in-the-private-rented-sector-guidance-for-landlords-tenants-and-local-authorities/guide-for-landlords-electrical-safety-standards-in-the-private-rented-secto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www.nrla.org.uk/news-breathing-spaces-new-rules-will-give-tenants-break-from-deb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rla.org.uk/news/right-to-rent-new-extension-to-emergency-measure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www.nrla.org.uk/resources/pre-tenancy/right-to-rent#brexit"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ABD62-7DA9-48CA-B5BD-494EAF767853}"/>
              </a:ext>
            </a:extLst>
          </p:cNvPr>
          <p:cNvSpPr txBox="1">
            <a:spLocks/>
          </p:cNvSpPr>
          <p:nvPr/>
        </p:nvSpPr>
        <p:spPr bwMode="auto">
          <a:xfrm>
            <a:off x="1407192" y="1095376"/>
            <a:ext cx="9344681" cy="2359025"/>
          </a:xfrm>
          <a:prstGeom prst="rect">
            <a:avLst/>
          </a:prstGeom>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b="1" kern="1200">
                <a:solidFill>
                  <a:srgbClr val="4F5559"/>
                </a:solidFill>
                <a:latin typeface="+mn-lt"/>
                <a:ea typeface="+mj-ea"/>
                <a:cs typeface="+mj-cs"/>
              </a:defRPr>
            </a:lvl1pPr>
          </a:lstStyle>
          <a:p>
            <a:pPr algn="ctr">
              <a:buFont typeface="Lucida Grande"/>
              <a:buNone/>
              <a:defRPr/>
            </a:pPr>
            <a:br>
              <a:rPr lang="en-GB" altLang="en-US" sz="4800" dirty="0">
                <a:solidFill>
                  <a:schemeClr val="tx1"/>
                </a:solidFill>
                <a:latin typeface="Century Gothic" panose="020B0502020202020204" pitchFamily="34" charset="0"/>
              </a:rPr>
            </a:br>
            <a:br>
              <a:rPr lang="en-GB" altLang="en-US" sz="4800" dirty="0">
                <a:solidFill>
                  <a:schemeClr val="tx1"/>
                </a:solidFill>
                <a:latin typeface="Century Gothic" panose="020B0502020202020204" pitchFamily="34" charset="0"/>
              </a:rPr>
            </a:br>
            <a:r>
              <a:rPr lang="en-GB" altLang="en-US" sz="4800" dirty="0">
                <a:solidFill>
                  <a:schemeClr val="tx1"/>
                </a:solidFill>
                <a:latin typeface="Century Gothic" panose="020B0502020202020204" pitchFamily="34" charset="0"/>
              </a:rPr>
              <a:t>A legislative Update</a:t>
            </a:r>
          </a:p>
          <a:p>
            <a:pPr algn="ctr">
              <a:buFont typeface="Lucida Grande"/>
              <a:buNone/>
              <a:defRPr/>
            </a:pPr>
            <a:endParaRPr lang="en-GB" altLang="en-US" sz="2800" dirty="0">
              <a:solidFill>
                <a:schemeClr val="bg1">
                  <a:lumMod val="85000"/>
                </a:schemeClr>
              </a:solidFill>
              <a:latin typeface="Century Gothic" panose="020B0502020202020204" pitchFamily="34" charset="0"/>
            </a:endParaRPr>
          </a:p>
          <a:p>
            <a:pPr algn="ctr">
              <a:buFont typeface="Lucida Grande"/>
              <a:buNone/>
              <a:defRPr/>
            </a:pPr>
            <a:r>
              <a:rPr lang="en-GB" altLang="en-US" sz="2800" dirty="0">
                <a:solidFill>
                  <a:schemeClr val="bg1">
                    <a:lumMod val="85000"/>
                  </a:schemeClr>
                </a:solidFill>
                <a:latin typeface="Century Gothic" panose="020B0502020202020204" pitchFamily="34" charset="0"/>
              </a:rPr>
              <a:t>16</a:t>
            </a:r>
            <a:r>
              <a:rPr lang="en-GB" altLang="en-US" sz="2800" baseline="30000" dirty="0">
                <a:solidFill>
                  <a:schemeClr val="bg1">
                    <a:lumMod val="85000"/>
                  </a:schemeClr>
                </a:solidFill>
                <a:latin typeface="Century Gothic" panose="020B0502020202020204" pitchFamily="34" charset="0"/>
              </a:rPr>
              <a:t>th</a:t>
            </a:r>
            <a:r>
              <a:rPr lang="en-GB" altLang="en-US" sz="2800" dirty="0">
                <a:solidFill>
                  <a:schemeClr val="bg1">
                    <a:lumMod val="85000"/>
                  </a:schemeClr>
                </a:solidFill>
                <a:latin typeface="Century Gothic" panose="020B0502020202020204" pitchFamily="34" charset="0"/>
              </a:rPr>
              <a:t> September 2021</a:t>
            </a:r>
            <a:endParaRPr lang="en-GB" altLang="en-US" sz="4800" dirty="0">
              <a:solidFill>
                <a:schemeClr val="bg1">
                  <a:lumMod val="85000"/>
                </a:schemeClr>
              </a:solidFill>
              <a:latin typeface="Century Gothic" panose="020B0502020202020204" pitchFamily="34" charset="0"/>
            </a:endParaRPr>
          </a:p>
        </p:txBody>
      </p:sp>
      <p:sp>
        <p:nvSpPr>
          <p:cNvPr id="5" name="Subtitle 4">
            <a:extLst>
              <a:ext uri="{FF2B5EF4-FFF2-40B4-BE49-F238E27FC236}">
                <a16:creationId xmlns:a16="http://schemas.microsoft.com/office/drawing/2014/main" id="{365D54C6-2366-4FDD-A96B-D0D1AC1D2E5D}"/>
              </a:ext>
            </a:extLst>
          </p:cNvPr>
          <p:cNvSpPr txBox="1">
            <a:spLocks/>
          </p:cNvSpPr>
          <p:nvPr/>
        </p:nvSpPr>
        <p:spPr>
          <a:xfrm>
            <a:off x="599419" y="4873625"/>
            <a:ext cx="7307262" cy="1828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solidFill>
                  <a:schemeClr val="tx2"/>
                </a:solidFill>
              </a:rPr>
              <a:t>Teresa Kaczmarek – NRLA</a:t>
            </a:r>
          </a:p>
          <a:p>
            <a:r>
              <a:rPr lang="en-GB" altLang="en-US" dirty="0">
                <a:solidFill>
                  <a:schemeClr val="tx2"/>
                </a:solidFill>
              </a:rPr>
              <a:t>Linda Cobb– DASH Landlord Accreditation</a:t>
            </a:r>
          </a:p>
          <a:p>
            <a:endParaRPr lang="en-GB" altLang="en-US" dirty="0">
              <a:solidFill>
                <a:srgbClr val="898989"/>
              </a:solidFill>
            </a:endParaRPr>
          </a:p>
          <a:p>
            <a:endParaRPr lang="en-GB" altLang="en-US" dirty="0">
              <a:solidFill>
                <a:srgbClr val="898989"/>
              </a:solidFill>
            </a:endParaRPr>
          </a:p>
          <a:p>
            <a:endParaRPr lang="en-GB" altLang="en-US" dirty="0">
              <a:solidFill>
                <a:srgbClr val="898989"/>
              </a:solidFill>
            </a:endParaRPr>
          </a:p>
        </p:txBody>
      </p:sp>
      <p:sp>
        <p:nvSpPr>
          <p:cNvPr id="6" name="TextBox 5">
            <a:extLst>
              <a:ext uri="{FF2B5EF4-FFF2-40B4-BE49-F238E27FC236}">
                <a16:creationId xmlns:a16="http://schemas.microsoft.com/office/drawing/2014/main" id="{C02BC0E4-3466-405D-946F-1D492F99CEDB}"/>
              </a:ext>
            </a:extLst>
          </p:cNvPr>
          <p:cNvSpPr txBox="1"/>
          <p:nvPr/>
        </p:nvSpPr>
        <p:spPr>
          <a:xfrm>
            <a:off x="914400" y="-214313"/>
            <a:ext cx="750888" cy="369888"/>
          </a:xfrm>
          <a:prstGeom prst="rect">
            <a:avLst/>
          </a:prstGeom>
          <a:noFill/>
        </p:spPr>
        <p:txBody>
          <a:bodyPr>
            <a:spAutoFit/>
          </a:bodyPr>
          <a:lstStyle/>
          <a:p>
            <a:pPr>
              <a:defRPr/>
            </a:pPr>
            <a:r>
              <a:rPr lang="en-GB" dirty="0">
                <a:solidFill>
                  <a:schemeClr val="bg1">
                    <a:lumMod val="75000"/>
                  </a:schemeClr>
                </a:solidFill>
              </a:rPr>
              <a:t>LC</a:t>
            </a:r>
          </a:p>
        </p:txBody>
      </p:sp>
      <p:pic>
        <p:nvPicPr>
          <p:cNvPr id="8" name="Picture 7">
            <a:extLst>
              <a:ext uri="{FF2B5EF4-FFF2-40B4-BE49-F238E27FC236}">
                <a16:creationId xmlns:a16="http://schemas.microsoft.com/office/drawing/2014/main" id="{375DC8B4-2613-4E74-8FF2-AB25748EA519}"/>
              </a:ext>
            </a:extLst>
          </p:cNvPr>
          <p:cNvPicPr>
            <a:picLocks noChangeAspect="1"/>
          </p:cNvPicPr>
          <p:nvPr/>
        </p:nvPicPr>
        <p:blipFill>
          <a:blip r:embed="rId3"/>
          <a:stretch>
            <a:fillRect/>
          </a:stretch>
        </p:blipFill>
        <p:spPr>
          <a:xfrm>
            <a:off x="0" y="155574"/>
            <a:ext cx="9944100" cy="1419225"/>
          </a:xfrm>
          <a:prstGeom prst="rect">
            <a:avLst/>
          </a:prstGeom>
        </p:spPr>
      </p:pic>
    </p:spTree>
    <p:extLst>
      <p:ext uri="{BB962C8B-B14F-4D97-AF65-F5344CB8AC3E}">
        <p14:creationId xmlns:p14="http://schemas.microsoft.com/office/powerpoint/2010/main" val="807206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2FFB-C331-4684-9EB9-99FEEDF963C5}"/>
              </a:ext>
            </a:extLst>
          </p:cNvPr>
          <p:cNvSpPr>
            <a:spLocks noGrp="1"/>
          </p:cNvSpPr>
          <p:nvPr>
            <p:ph type="title"/>
          </p:nvPr>
        </p:nvSpPr>
        <p:spPr/>
        <p:txBody>
          <a:bodyPr/>
          <a:lstStyle/>
          <a:p>
            <a:r>
              <a:rPr lang="en-GB" dirty="0"/>
              <a:t>What’s ahead in England</a:t>
            </a:r>
          </a:p>
        </p:txBody>
      </p:sp>
      <p:sp>
        <p:nvSpPr>
          <p:cNvPr id="3" name="Content Placeholder 2">
            <a:extLst>
              <a:ext uri="{FF2B5EF4-FFF2-40B4-BE49-F238E27FC236}">
                <a16:creationId xmlns:a16="http://schemas.microsoft.com/office/drawing/2014/main" id="{E49F5E6C-271E-46E3-A4C9-BBF088CAF5DC}"/>
              </a:ext>
            </a:extLst>
          </p:cNvPr>
          <p:cNvSpPr>
            <a:spLocks noGrp="1"/>
          </p:cNvSpPr>
          <p:nvPr>
            <p:ph idx="1"/>
          </p:nvPr>
        </p:nvSpPr>
        <p:spPr>
          <a:xfrm>
            <a:off x="838200" y="1825625"/>
            <a:ext cx="7103724" cy="4780658"/>
          </a:xfrm>
        </p:spPr>
        <p:txBody>
          <a:bodyPr>
            <a:normAutofit/>
          </a:bodyPr>
          <a:lstStyle/>
          <a:p>
            <a:pPr>
              <a:lnSpc>
                <a:spcPct val="110000"/>
              </a:lnSpc>
            </a:pPr>
            <a:r>
              <a:rPr lang="en-GB" dirty="0"/>
              <a:t>1</a:t>
            </a:r>
            <a:r>
              <a:rPr lang="en-GB" baseline="30000" dirty="0"/>
              <a:t>st</a:t>
            </a:r>
            <a:r>
              <a:rPr lang="en-GB" dirty="0"/>
              <a:t> October 2021 – All extended notice periods to revert to pre-Covid rules.</a:t>
            </a:r>
          </a:p>
          <a:p>
            <a:pPr>
              <a:lnSpc>
                <a:spcPct val="110000"/>
              </a:lnSpc>
            </a:pPr>
            <a:r>
              <a:rPr lang="en-GB" dirty="0"/>
              <a:t>See full details at: </a:t>
            </a:r>
            <a:r>
              <a:rPr lang="en-GB" dirty="0">
                <a:hlinkClick r:id="rId3"/>
              </a:rPr>
              <a:t>nrla.org.uk/resources/ending-your-tenancy</a:t>
            </a:r>
            <a:r>
              <a:rPr lang="en-GB" dirty="0"/>
              <a:t> </a:t>
            </a:r>
          </a:p>
          <a:p>
            <a:pPr>
              <a:lnSpc>
                <a:spcPct val="110000"/>
              </a:lnSpc>
            </a:pPr>
            <a:r>
              <a:rPr lang="en-GB" dirty="0"/>
              <a:t>Our golden rules for dealing with rent disputes: </a:t>
            </a:r>
            <a:r>
              <a:rPr lang="en-GB" dirty="0">
                <a:hlinkClick r:id="rId4"/>
              </a:rPr>
              <a:t>nrla.org.uk/resources/ending-your-tenancy/pre-action-plan-avoiding-possession-claims</a:t>
            </a:r>
            <a:r>
              <a:rPr lang="en-GB" dirty="0"/>
              <a:t> </a:t>
            </a:r>
          </a:p>
        </p:txBody>
      </p:sp>
      <p:pic>
        <p:nvPicPr>
          <p:cNvPr id="5" name="Picture 4" descr="Text, letter&#10;&#10;Description automatically generated">
            <a:extLst>
              <a:ext uri="{FF2B5EF4-FFF2-40B4-BE49-F238E27FC236}">
                <a16:creationId xmlns:a16="http://schemas.microsoft.com/office/drawing/2014/main" id="{8635B03E-37AE-4149-A97E-F39239F696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16584" y="2447817"/>
            <a:ext cx="3485080" cy="2323387"/>
          </a:xfrm>
          <a:prstGeom prst="rect">
            <a:avLst/>
          </a:prstGeom>
        </p:spPr>
      </p:pic>
    </p:spTree>
    <p:extLst>
      <p:ext uri="{BB962C8B-B14F-4D97-AF65-F5344CB8AC3E}">
        <p14:creationId xmlns:p14="http://schemas.microsoft.com/office/powerpoint/2010/main" val="1645834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ABD62-7DA9-48CA-B5BD-494EAF767853}"/>
              </a:ext>
            </a:extLst>
          </p:cNvPr>
          <p:cNvSpPr txBox="1">
            <a:spLocks/>
          </p:cNvSpPr>
          <p:nvPr/>
        </p:nvSpPr>
        <p:spPr bwMode="auto">
          <a:xfrm>
            <a:off x="1407192" y="1095376"/>
            <a:ext cx="9344681" cy="2359025"/>
          </a:xfrm>
          <a:prstGeom prst="rect">
            <a:avLst/>
          </a:prstGeom>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b="1" kern="1200">
                <a:solidFill>
                  <a:srgbClr val="4F5559"/>
                </a:solidFill>
                <a:latin typeface="+mn-lt"/>
                <a:ea typeface="+mj-ea"/>
                <a:cs typeface="+mj-cs"/>
              </a:defRPr>
            </a:lvl1pPr>
          </a:lstStyle>
          <a:p>
            <a:pPr algn="ctr">
              <a:buFont typeface="Lucida Grande"/>
              <a:buNone/>
              <a:defRPr/>
            </a:pPr>
            <a:br>
              <a:rPr lang="en-GB" altLang="en-US" sz="4800" dirty="0">
                <a:solidFill>
                  <a:schemeClr val="tx1"/>
                </a:solidFill>
                <a:latin typeface="Century Gothic" panose="020B0502020202020204" pitchFamily="34" charset="0"/>
              </a:rPr>
            </a:br>
            <a:br>
              <a:rPr lang="en-GB" altLang="en-US" sz="4800" dirty="0">
                <a:solidFill>
                  <a:schemeClr val="tx1"/>
                </a:solidFill>
                <a:latin typeface="Century Gothic" panose="020B0502020202020204" pitchFamily="34" charset="0"/>
              </a:rPr>
            </a:br>
            <a:r>
              <a:rPr lang="en-GB" altLang="en-US" sz="4800" dirty="0">
                <a:solidFill>
                  <a:schemeClr val="tx1"/>
                </a:solidFill>
                <a:latin typeface="Century Gothic" panose="020B0502020202020204" pitchFamily="34" charset="0"/>
              </a:rPr>
              <a:t>Contact details</a:t>
            </a:r>
          </a:p>
          <a:p>
            <a:pPr algn="ctr">
              <a:buFont typeface="Lucida Grande"/>
              <a:buNone/>
              <a:defRPr/>
            </a:pPr>
            <a:endParaRPr lang="en-GB" altLang="en-US" sz="2800" dirty="0">
              <a:solidFill>
                <a:schemeClr val="bg1">
                  <a:lumMod val="85000"/>
                </a:schemeClr>
              </a:solidFill>
              <a:latin typeface="Century Gothic" panose="020B0502020202020204" pitchFamily="34" charset="0"/>
            </a:endParaRPr>
          </a:p>
        </p:txBody>
      </p:sp>
      <p:sp>
        <p:nvSpPr>
          <p:cNvPr id="5" name="Subtitle 4">
            <a:extLst>
              <a:ext uri="{FF2B5EF4-FFF2-40B4-BE49-F238E27FC236}">
                <a16:creationId xmlns:a16="http://schemas.microsoft.com/office/drawing/2014/main" id="{365D54C6-2366-4FDD-A96B-D0D1AC1D2E5D}"/>
              </a:ext>
            </a:extLst>
          </p:cNvPr>
          <p:cNvSpPr txBox="1">
            <a:spLocks/>
          </p:cNvSpPr>
          <p:nvPr/>
        </p:nvSpPr>
        <p:spPr>
          <a:xfrm>
            <a:off x="1665288" y="3479802"/>
            <a:ext cx="8921099" cy="1828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solidFill>
                  <a:schemeClr val="tx2"/>
                </a:solidFill>
                <a:hlinkClick r:id="rId3"/>
              </a:rPr>
              <a:t>Linda.cobb@derby.gov.uk</a:t>
            </a:r>
            <a:r>
              <a:rPr lang="en-GB" altLang="en-US" dirty="0">
                <a:solidFill>
                  <a:schemeClr val="tx2"/>
                </a:solidFill>
              </a:rPr>
              <a:t> : </a:t>
            </a:r>
            <a:r>
              <a:rPr lang="en-GB" altLang="en-US" dirty="0">
                <a:solidFill>
                  <a:schemeClr val="tx2"/>
                </a:solidFill>
                <a:hlinkClick r:id="rId4"/>
              </a:rPr>
              <a:t>www.dashservices.org.uk</a:t>
            </a:r>
            <a:br>
              <a:rPr lang="en-GB" altLang="en-US" dirty="0">
                <a:solidFill>
                  <a:schemeClr val="tx2"/>
                </a:solidFill>
              </a:rPr>
            </a:br>
            <a:endParaRPr lang="en-GB" altLang="en-US" dirty="0">
              <a:solidFill>
                <a:schemeClr val="tx2"/>
              </a:solidFill>
            </a:endParaRPr>
          </a:p>
          <a:p>
            <a:r>
              <a:rPr lang="en-GB" altLang="en-US" dirty="0">
                <a:solidFill>
                  <a:schemeClr val="tx2"/>
                </a:solidFill>
                <a:hlinkClick r:id="rId5"/>
              </a:rPr>
              <a:t>Teresa.Kaczmarek@nrla.org.uk</a:t>
            </a:r>
            <a:r>
              <a:rPr lang="en-GB" altLang="en-US" dirty="0">
                <a:solidFill>
                  <a:schemeClr val="tx2"/>
                </a:solidFill>
              </a:rPr>
              <a:t> : </a:t>
            </a:r>
            <a:r>
              <a:rPr lang="en-GB" altLang="en-US" dirty="0">
                <a:solidFill>
                  <a:schemeClr val="tx2"/>
                </a:solidFill>
                <a:hlinkClick r:id="rId6"/>
              </a:rPr>
              <a:t>www.nrla.org.uk</a:t>
            </a:r>
            <a:r>
              <a:rPr lang="en-GB" altLang="en-US" dirty="0">
                <a:solidFill>
                  <a:schemeClr val="tx2"/>
                </a:solidFill>
              </a:rPr>
              <a:t> </a:t>
            </a:r>
          </a:p>
          <a:p>
            <a:endParaRPr lang="en-GB" altLang="en-US" dirty="0">
              <a:solidFill>
                <a:srgbClr val="898989"/>
              </a:solidFill>
            </a:endParaRPr>
          </a:p>
          <a:p>
            <a:endParaRPr lang="en-GB" altLang="en-US" dirty="0">
              <a:solidFill>
                <a:srgbClr val="898989"/>
              </a:solidFill>
            </a:endParaRPr>
          </a:p>
          <a:p>
            <a:endParaRPr lang="en-GB" altLang="en-US" dirty="0">
              <a:solidFill>
                <a:srgbClr val="898989"/>
              </a:solidFill>
            </a:endParaRPr>
          </a:p>
        </p:txBody>
      </p:sp>
      <p:sp>
        <p:nvSpPr>
          <p:cNvPr id="6" name="TextBox 5">
            <a:extLst>
              <a:ext uri="{FF2B5EF4-FFF2-40B4-BE49-F238E27FC236}">
                <a16:creationId xmlns:a16="http://schemas.microsoft.com/office/drawing/2014/main" id="{C02BC0E4-3466-405D-946F-1D492F99CEDB}"/>
              </a:ext>
            </a:extLst>
          </p:cNvPr>
          <p:cNvSpPr txBox="1"/>
          <p:nvPr/>
        </p:nvSpPr>
        <p:spPr>
          <a:xfrm>
            <a:off x="914400" y="-214313"/>
            <a:ext cx="750888" cy="369888"/>
          </a:xfrm>
          <a:prstGeom prst="rect">
            <a:avLst/>
          </a:prstGeom>
          <a:noFill/>
        </p:spPr>
        <p:txBody>
          <a:bodyPr>
            <a:spAutoFit/>
          </a:bodyPr>
          <a:lstStyle/>
          <a:p>
            <a:pPr>
              <a:defRPr/>
            </a:pPr>
            <a:r>
              <a:rPr lang="en-GB" dirty="0">
                <a:solidFill>
                  <a:schemeClr val="bg1">
                    <a:lumMod val="75000"/>
                  </a:schemeClr>
                </a:solidFill>
              </a:rPr>
              <a:t>LC</a:t>
            </a:r>
          </a:p>
        </p:txBody>
      </p:sp>
      <p:pic>
        <p:nvPicPr>
          <p:cNvPr id="8" name="Picture 7">
            <a:extLst>
              <a:ext uri="{FF2B5EF4-FFF2-40B4-BE49-F238E27FC236}">
                <a16:creationId xmlns:a16="http://schemas.microsoft.com/office/drawing/2014/main" id="{375DC8B4-2613-4E74-8FF2-AB25748EA519}"/>
              </a:ext>
            </a:extLst>
          </p:cNvPr>
          <p:cNvPicPr>
            <a:picLocks noChangeAspect="1"/>
          </p:cNvPicPr>
          <p:nvPr/>
        </p:nvPicPr>
        <p:blipFill>
          <a:blip r:embed="rId7"/>
          <a:stretch>
            <a:fillRect/>
          </a:stretch>
        </p:blipFill>
        <p:spPr>
          <a:xfrm>
            <a:off x="0" y="155574"/>
            <a:ext cx="9944100" cy="1419225"/>
          </a:xfrm>
          <a:prstGeom prst="rect">
            <a:avLst/>
          </a:prstGeom>
        </p:spPr>
      </p:pic>
    </p:spTree>
    <p:extLst>
      <p:ext uri="{BB962C8B-B14F-4D97-AF65-F5344CB8AC3E}">
        <p14:creationId xmlns:p14="http://schemas.microsoft.com/office/powerpoint/2010/main" val="67986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2BC0E4-3466-405D-946F-1D492F99CEDB}"/>
              </a:ext>
            </a:extLst>
          </p:cNvPr>
          <p:cNvSpPr txBox="1"/>
          <p:nvPr/>
        </p:nvSpPr>
        <p:spPr>
          <a:xfrm>
            <a:off x="914400" y="-214313"/>
            <a:ext cx="750888" cy="369888"/>
          </a:xfrm>
          <a:prstGeom prst="rect">
            <a:avLst/>
          </a:prstGeom>
          <a:noFill/>
        </p:spPr>
        <p:txBody>
          <a:bodyPr>
            <a:spAutoFit/>
          </a:bodyPr>
          <a:lstStyle/>
          <a:p>
            <a:pPr>
              <a:defRPr/>
            </a:pPr>
            <a:r>
              <a:rPr lang="en-GB" dirty="0">
                <a:solidFill>
                  <a:schemeClr val="bg1">
                    <a:lumMod val="75000"/>
                  </a:schemeClr>
                </a:solidFill>
              </a:rPr>
              <a:t>LC</a:t>
            </a:r>
          </a:p>
        </p:txBody>
      </p:sp>
      <p:pic>
        <p:nvPicPr>
          <p:cNvPr id="8" name="Picture 7">
            <a:extLst>
              <a:ext uri="{FF2B5EF4-FFF2-40B4-BE49-F238E27FC236}">
                <a16:creationId xmlns:a16="http://schemas.microsoft.com/office/drawing/2014/main" id="{375DC8B4-2613-4E74-8FF2-AB25748EA519}"/>
              </a:ext>
            </a:extLst>
          </p:cNvPr>
          <p:cNvPicPr>
            <a:picLocks noChangeAspect="1"/>
          </p:cNvPicPr>
          <p:nvPr/>
        </p:nvPicPr>
        <p:blipFill>
          <a:blip r:embed="rId3"/>
          <a:stretch>
            <a:fillRect/>
          </a:stretch>
        </p:blipFill>
        <p:spPr>
          <a:xfrm>
            <a:off x="0" y="155574"/>
            <a:ext cx="9944100" cy="1419225"/>
          </a:xfrm>
          <a:prstGeom prst="rect">
            <a:avLst/>
          </a:prstGeom>
        </p:spPr>
      </p:pic>
      <p:sp>
        <p:nvSpPr>
          <p:cNvPr id="7" name="TextBox 3">
            <a:extLst>
              <a:ext uri="{FF2B5EF4-FFF2-40B4-BE49-F238E27FC236}">
                <a16:creationId xmlns:a16="http://schemas.microsoft.com/office/drawing/2014/main" id="{EF656A63-C249-4329-8805-C2E16032DF0D}"/>
              </a:ext>
            </a:extLst>
          </p:cNvPr>
          <p:cNvSpPr txBox="1">
            <a:spLocks noChangeArrowheads="1"/>
          </p:cNvSpPr>
          <p:nvPr/>
        </p:nvSpPr>
        <p:spPr bwMode="auto">
          <a:xfrm>
            <a:off x="914400" y="1574799"/>
            <a:ext cx="679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b="1" dirty="0">
                <a:solidFill>
                  <a:schemeClr val="tx2"/>
                </a:solidFill>
                <a:latin typeface="Century Gothic" panose="020B0502020202020204" pitchFamily="34" charset="0"/>
              </a:rPr>
              <a:t>What we will Cover Today:</a:t>
            </a:r>
          </a:p>
        </p:txBody>
      </p:sp>
      <p:sp>
        <p:nvSpPr>
          <p:cNvPr id="10" name="Content Placeholder 2">
            <a:extLst>
              <a:ext uri="{FF2B5EF4-FFF2-40B4-BE49-F238E27FC236}">
                <a16:creationId xmlns:a16="http://schemas.microsoft.com/office/drawing/2014/main" id="{80831E58-102E-4341-A183-21332DF0B5D8}"/>
              </a:ext>
            </a:extLst>
          </p:cNvPr>
          <p:cNvSpPr txBox="1">
            <a:spLocks/>
          </p:cNvSpPr>
          <p:nvPr/>
        </p:nvSpPr>
        <p:spPr bwMode="auto">
          <a:xfrm>
            <a:off x="386292" y="2043112"/>
            <a:ext cx="8519102"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lnSpc>
                <a:spcPct val="90000"/>
              </a:lnSpc>
            </a:pPr>
            <a:endParaRPr lang="en-GB" altLang="en-US" sz="2000" dirty="0">
              <a:solidFill>
                <a:schemeClr val="tx2"/>
              </a:solidFill>
              <a:latin typeface="Century Gothic" panose="020B0502020202020204" pitchFamily="34" charset="0"/>
            </a:endParaRPr>
          </a:p>
          <a:p>
            <a:pPr defTabSz="914400">
              <a:lnSpc>
                <a:spcPct val="150000"/>
              </a:lnSpc>
            </a:pPr>
            <a:r>
              <a:rPr lang="en-GB" altLang="en-US" sz="2800" dirty="0">
                <a:solidFill>
                  <a:schemeClr val="tx2"/>
                </a:solidFill>
                <a:latin typeface="Century Gothic" panose="020B0502020202020204" pitchFamily="34" charset="0"/>
              </a:rPr>
              <a:t>An Update from DASH Landlord Accreditation</a:t>
            </a:r>
          </a:p>
          <a:p>
            <a:pPr defTabSz="914400">
              <a:lnSpc>
                <a:spcPct val="150000"/>
              </a:lnSpc>
            </a:pPr>
            <a:r>
              <a:rPr lang="en-GB" altLang="en-US" sz="2800" dirty="0">
                <a:solidFill>
                  <a:schemeClr val="tx2"/>
                </a:solidFill>
                <a:latin typeface="Century Gothic" panose="020B0502020202020204" pitchFamily="34" charset="0"/>
              </a:rPr>
              <a:t>Electrical Safety legislation Reminder</a:t>
            </a:r>
          </a:p>
          <a:p>
            <a:pPr defTabSz="914400">
              <a:lnSpc>
                <a:spcPct val="150000"/>
              </a:lnSpc>
            </a:pPr>
            <a:r>
              <a:rPr lang="en-GB" altLang="en-US" sz="2800" dirty="0">
                <a:solidFill>
                  <a:schemeClr val="tx2"/>
                </a:solidFill>
                <a:latin typeface="Century Gothic" panose="020B0502020202020204" pitchFamily="34" charset="0"/>
              </a:rPr>
              <a:t>Breathing Space</a:t>
            </a:r>
          </a:p>
          <a:p>
            <a:pPr defTabSz="914400">
              <a:lnSpc>
                <a:spcPct val="150000"/>
              </a:lnSpc>
            </a:pPr>
            <a:r>
              <a:rPr lang="en-GB" altLang="en-US" sz="2800" dirty="0">
                <a:solidFill>
                  <a:schemeClr val="tx2"/>
                </a:solidFill>
                <a:latin typeface="Century Gothic" panose="020B0502020202020204" pitchFamily="34" charset="0"/>
              </a:rPr>
              <a:t>Changes to the Right to Rent checks</a:t>
            </a:r>
          </a:p>
          <a:p>
            <a:pPr defTabSz="914400">
              <a:lnSpc>
                <a:spcPct val="150000"/>
              </a:lnSpc>
            </a:pPr>
            <a:r>
              <a:rPr lang="en-GB" altLang="en-US" sz="2800" dirty="0">
                <a:solidFill>
                  <a:schemeClr val="tx2"/>
                </a:solidFill>
                <a:latin typeface="Century Gothic" panose="020B0502020202020204" pitchFamily="34" charset="0"/>
              </a:rPr>
              <a:t>Eviction Ban and a round up of the new Possession Process</a:t>
            </a:r>
          </a:p>
          <a:p>
            <a:pPr defTabSz="914400" eaLnBrk="1" hangingPunct="1">
              <a:lnSpc>
                <a:spcPct val="90000"/>
              </a:lnSpc>
            </a:pPr>
            <a:endParaRPr lang="en-GB" altLang="en-US" sz="1600" dirty="0">
              <a:solidFill>
                <a:schemeClr val="tx2"/>
              </a:solidFill>
              <a:latin typeface="Century Gothic" panose="020B0502020202020204" pitchFamily="34" charset="0"/>
            </a:endParaRPr>
          </a:p>
          <a:p>
            <a:pPr defTabSz="914400" eaLnBrk="1" hangingPunct="1">
              <a:lnSpc>
                <a:spcPct val="90000"/>
              </a:lnSpc>
            </a:pPr>
            <a:endParaRPr lang="en-GB" altLang="en-US" sz="1400" dirty="0">
              <a:solidFill>
                <a:schemeClr val="tx2"/>
              </a:solidFill>
              <a:latin typeface="Century Gothic" panose="020B0502020202020204" pitchFamily="34" charset="0"/>
            </a:endParaRPr>
          </a:p>
          <a:p>
            <a:pPr defTabSz="914400" eaLnBrk="1" hangingPunct="1">
              <a:lnSpc>
                <a:spcPct val="90000"/>
              </a:lnSpc>
            </a:pPr>
            <a:endParaRPr lang="en-GB" altLang="en-US" sz="14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8503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2BC0E4-3466-405D-946F-1D492F99CEDB}"/>
              </a:ext>
            </a:extLst>
          </p:cNvPr>
          <p:cNvSpPr txBox="1"/>
          <p:nvPr/>
        </p:nvSpPr>
        <p:spPr>
          <a:xfrm>
            <a:off x="914400" y="-214313"/>
            <a:ext cx="750888" cy="369888"/>
          </a:xfrm>
          <a:prstGeom prst="rect">
            <a:avLst/>
          </a:prstGeom>
          <a:noFill/>
        </p:spPr>
        <p:txBody>
          <a:bodyPr>
            <a:spAutoFit/>
          </a:bodyPr>
          <a:lstStyle/>
          <a:p>
            <a:pPr>
              <a:defRPr/>
            </a:pPr>
            <a:r>
              <a:rPr lang="en-GB" dirty="0">
                <a:solidFill>
                  <a:schemeClr val="bg1">
                    <a:lumMod val="75000"/>
                  </a:schemeClr>
                </a:solidFill>
              </a:rPr>
              <a:t>LC</a:t>
            </a:r>
          </a:p>
        </p:txBody>
      </p:sp>
      <p:pic>
        <p:nvPicPr>
          <p:cNvPr id="8" name="Picture 7">
            <a:extLst>
              <a:ext uri="{FF2B5EF4-FFF2-40B4-BE49-F238E27FC236}">
                <a16:creationId xmlns:a16="http://schemas.microsoft.com/office/drawing/2014/main" id="{375DC8B4-2613-4E74-8FF2-AB25748EA519}"/>
              </a:ext>
            </a:extLst>
          </p:cNvPr>
          <p:cNvPicPr>
            <a:picLocks noChangeAspect="1"/>
          </p:cNvPicPr>
          <p:nvPr/>
        </p:nvPicPr>
        <p:blipFill>
          <a:blip r:embed="rId3"/>
          <a:stretch>
            <a:fillRect/>
          </a:stretch>
        </p:blipFill>
        <p:spPr>
          <a:xfrm>
            <a:off x="0" y="155574"/>
            <a:ext cx="9944100" cy="1419225"/>
          </a:xfrm>
          <a:prstGeom prst="rect">
            <a:avLst/>
          </a:prstGeom>
        </p:spPr>
      </p:pic>
      <p:sp>
        <p:nvSpPr>
          <p:cNvPr id="9" name="Title 1">
            <a:extLst>
              <a:ext uri="{FF2B5EF4-FFF2-40B4-BE49-F238E27FC236}">
                <a16:creationId xmlns:a16="http://schemas.microsoft.com/office/drawing/2014/main" id="{E03D7D22-2A13-416C-9C68-7B5D0366B363}"/>
              </a:ext>
            </a:extLst>
          </p:cNvPr>
          <p:cNvSpPr txBox="1">
            <a:spLocks/>
          </p:cNvSpPr>
          <p:nvPr/>
        </p:nvSpPr>
        <p:spPr>
          <a:xfrm>
            <a:off x="3690408" y="1276442"/>
            <a:ext cx="10972800" cy="1143000"/>
          </a:xfrm>
          <a:prstGeom prst="rect">
            <a:avLst/>
          </a:prstGeom>
        </p:spPr>
        <p:txBody>
          <a:bodyPr/>
          <a:lstStyle>
            <a:lvl1pPr algn="l" defTabSz="914400" rtl="0" eaLnBrk="1" latinLnBrk="0" hangingPunct="1">
              <a:lnSpc>
                <a:spcPct val="90000"/>
              </a:lnSpc>
              <a:spcBef>
                <a:spcPct val="0"/>
              </a:spcBef>
              <a:buNone/>
              <a:defRPr sz="4400" b="1" kern="1200">
                <a:solidFill>
                  <a:srgbClr val="4F5559"/>
                </a:solidFill>
                <a:latin typeface="+mn-lt"/>
                <a:ea typeface="+mj-ea"/>
                <a:cs typeface="+mj-cs"/>
              </a:defRPr>
            </a:lvl1pPr>
          </a:lstStyle>
          <a:p>
            <a:r>
              <a:rPr lang="en-US" dirty="0"/>
              <a:t>The Rise of the Virtual Inspection</a:t>
            </a:r>
            <a:endParaRPr lang="en-GB" dirty="0"/>
          </a:p>
        </p:txBody>
      </p:sp>
      <p:sp>
        <p:nvSpPr>
          <p:cNvPr id="11" name="Content Placeholder 2">
            <a:extLst>
              <a:ext uri="{FF2B5EF4-FFF2-40B4-BE49-F238E27FC236}">
                <a16:creationId xmlns:a16="http://schemas.microsoft.com/office/drawing/2014/main" id="{1A1AA046-9C0B-4555-A290-882BF2089702}"/>
              </a:ext>
            </a:extLst>
          </p:cNvPr>
          <p:cNvSpPr txBox="1">
            <a:spLocks/>
          </p:cNvSpPr>
          <p:nvPr/>
        </p:nvSpPr>
        <p:spPr>
          <a:xfrm>
            <a:off x="304799" y="2121084"/>
            <a:ext cx="10972800" cy="42804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Between 1</a:t>
            </a:r>
            <a:r>
              <a:rPr lang="en-US" sz="3600" baseline="30000" dirty="0"/>
              <a:t>st</a:t>
            </a:r>
            <a:r>
              <a:rPr lang="en-US" sz="3600" dirty="0"/>
              <a:t> June 2020 and 29</a:t>
            </a:r>
            <a:r>
              <a:rPr lang="en-US" sz="3600" baseline="30000" dirty="0"/>
              <a:t>th</a:t>
            </a:r>
            <a:r>
              <a:rPr lang="en-US" sz="3600" dirty="0"/>
              <a:t> March 2021, DASH has carried out </a:t>
            </a:r>
            <a:r>
              <a:rPr lang="en-US" sz="3600" b="1" dirty="0"/>
              <a:t>317</a:t>
            </a:r>
            <a:r>
              <a:rPr lang="en-US" sz="3600" dirty="0"/>
              <a:t> virtual inspections.</a:t>
            </a:r>
          </a:p>
          <a:p>
            <a:r>
              <a:rPr lang="en-US" sz="3600" dirty="0"/>
              <a:t>Identified </a:t>
            </a:r>
            <a:r>
              <a:rPr lang="en-US" sz="3600" b="1" dirty="0"/>
              <a:t>356</a:t>
            </a:r>
            <a:r>
              <a:rPr lang="en-US" sz="3600" dirty="0"/>
              <a:t> hazards</a:t>
            </a:r>
          </a:p>
          <a:p>
            <a:r>
              <a:rPr lang="en-US" sz="3600" dirty="0"/>
              <a:t>172 inspections included Hazards relating to fire safety.</a:t>
            </a:r>
          </a:p>
          <a:p>
            <a:r>
              <a:rPr lang="en-US" sz="3600" dirty="0"/>
              <a:t>By introducing VIs, DASH has continued to help our landlords. </a:t>
            </a:r>
          </a:p>
          <a:p>
            <a:r>
              <a:rPr lang="en-US" sz="3600" dirty="0"/>
              <a:t>We are identifying similar numbers of hazards to physical inspections – they are fit for purpose in most cases</a:t>
            </a:r>
            <a:endParaRPr lang="en-GB" sz="3600" dirty="0"/>
          </a:p>
        </p:txBody>
      </p:sp>
    </p:spTree>
    <p:extLst>
      <p:ext uri="{BB962C8B-B14F-4D97-AF65-F5344CB8AC3E}">
        <p14:creationId xmlns:p14="http://schemas.microsoft.com/office/powerpoint/2010/main" val="202653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2BC0E4-3466-405D-946F-1D492F99CEDB}"/>
              </a:ext>
            </a:extLst>
          </p:cNvPr>
          <p:cNvSpPr txBox="1"/>
          <p:nvPr/>
        </p:nvSpPr>
        <p:spPr>
          <a:xfrm>
            <a:off x="914400" y="-214313"/>
            <a:ext cx="750888" cy="369888"/>
          </a:xfrm>
          <a:prstGeom prst="rect">
            <a:avLst/>
          </a:prstGeom>
          <a:noFill/>
        </p:spPr>
        <p:txBody>
          <a:bodyPr>
            <a:spAutoFit/>
          </a:bodyPr>
          <a:lstStyle/>
          <a:p>
            <a:pPr>
              <a:defRPr/>
            </a:pPr>
            <a:r>
              <a:rPr lang="en-GB" dirty="0">
                <a:solidFill>
                  <a:schemeClr val="bg1">
                    <a:lumMod val="75000"/>
                  </a:schemeClr>
                </a:solidFill>
              </a:rPr>
              <a:t>LC</a:t>
            </a:r>
          </a:p>
        </p:txBody>
      </p:sp>
      <p:pic>
        <p:nvPicPr>
          <p:cNvPr id="8" name="Picture 7">
            <a:extLst>
              <a:ext uri="{FF2B5EF4-FFF2-40B4-BE49-F238E27FC236}">
                <a16:creationId xmlns:a16="http://schemas.microsoft.com/office/drawing/2014/main" id="{375DC8B4-2613-4E74-8FF2-AB25748EA519}"/>
              </a:ext>
            </a:extLst>
          </p:cNvPr>
          <p:cNvPicPr>
            <a:picLocks noChangeAspect="1"/>
          </p:cNvPicPr>
          <p:nvPr/>
        </p:nvPicPr>
        <p:blipFill>
          <a:blip r:embed="rId3"/>
          <a:stretch>
            <a:fillRect/>
          </a:stretch>
        </p:blipFill>
        <p:spPr>
          <a:xfrm>
            <a:off x="0" y="155574"/>
            <a:ext cx="9944100" cy="1419225"/>
          </a:xfrm>
          <a:prstGeom prst="rect">
            <a:avLst/>
          </a:prstGeom>
        </p:spPr>
      </p:pic>
      <p:sp>
        <p:nvSpPr>
          <p:cNvPr id="9" name="Title 1">
            <a:extLst>
              <a:ext uri="{FF2B5EF4-FFF2-40B4-BE49-F238E27FC236}">
                <a16:creationId xmlns:a16="http://schemas.microsoft.com/office/drawing/2014/main" id="{E03D7D22-2A13-416C-9C68-7B5D0366B363}"/>
              </a:ext>
            </a:extLst>
          </p:cNvPr>
          <p:cNvSpPr txBox="1">
            <a:spLocks/>
          </p:cNvSpPr>
          <p:nvPr/>
        </p:nvSpPr>
        <p:spPr>
          <a:xfrm>
            <a:off x="9430806" y="1003299"/>
            <a:ext cx="10972800" cy="1143000"/>
          </a:xfrm>
          <a:prstGeom prst="rect">
            <a:avLst/>
          </a:prstGeom>
        </p:spPr>
        <p:txBody>
          <a:bodyPr/>
          <a:lstStyle>
            <a:lvl1pPr algn="l" defTabSz="914400" rtl="0" eaLnBrk="1" latinLnBrk="0" hangingPunct="1">
              <a:lnSpc>
                <a:spcPct val="90000"/>
              </a:lnSpc>
              <a:spcBef>
                <a:spcPct val="0"/>
              </a:spcBef>
              <a:buNone/>
              <a:defRPr sz="4400" b="1" kern="1200">
                <a:solidFill>
                  <a:srgbClr val="4F5559"/>
                </a:solidFill>
                <a:latin typeface="+mn-lt"/>
                <a:ea typeface="+mj-ea"/>
                <a:cs typeface="+mj-cs"/>
              </a:defRPr>
            </a:lvl1pPr>
          </a:lstStyle>
          <a:p>
            <a:r>
              <a:rPr lang="en-US" sz="3600" dirty="0"/>
              <a:t>Online events</a:t>
            </a:r>
            <a:endParaRPr lang="en-GB" sz="3600" dirty="0"/>
          </a:p>
        </p:txBody>
      </p:sp>
      <p:sp>
        <p:nvSpPr>
          <p:cNvPr id="11" name="Content Placeholder 2">
            <a:extLst>
              <a:ext uri="{FF2B5EF4-FFF2-40B4-BE49-F238E27FC236}">
                <a16:creationId xmlns:a16="http://schemas.microsoft.com/office/drawing/2014/main" id="{1A1AA046-9C0B-4555-A290-882BF2089702}"/>
              </a:ext>
            </a:extLst>
          </p:cNvPr>
          <p:cNvSpPr txBox="1">
            <a:spLocks/>
          </p:cNvSpPr>
          <p:nvPr/>
        </p:nvSpPr>
        <p:spPr>
          <a:xfrm>
            <a:off x="270932" y="1574799"/>
            <a:ext cx="10972800" cy="42804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order to become accredited landlords complete a training course: this is now all online BUT we do have alternatives so if you struggle so please let us know</a:t>
            </a:r>
          </a:p>
          <a:p>
            <a:r>
              <a:rPr lang="en-US" sz="3200" dirty="0"/>
              <a:t>Most of our landlord events were face to face so the pandemic made us think differently !</a:t>
            </a:r>
          </a:p>
          <a:p>
            <a:r>
              <a:rPr lang="en-US" sz="3200" dirty="0"/>
              <a:t>DASH quickly embraced online webinars &amp; info sessions &amp; some attracted 100+ delegates </a:t>
            </a:r>
          </a:p>
          <a:p>
            <a:r>
              <a:rPr lang="en-US" sz="3200" dirty="0"/>
              <a:t>Landlords said they found them more convenient </a:t>
            </a:r>
          </a:p>
          <a:p>
            <a:r>
              <a:rPr lang="en-US" sz="3200" dirty="0"/>
              <a:t>So they are going to stay part of the DASH moving forward even when we go back to face to face – Hybrid??</a:t>
            </a:r>
            <a:endParaRPr lang="en-GB" sz="3200" dirty="0"/>
          </a:p>
        </p:txBody>
      </p:sp>
    </p:spTree>
    <p:extLst>
      <p:ext uri="{BB962C8B-B14F-4D97-AF65-F5344CB8AC3E}">
        <p14:creationId xmlns:p14="http://schemas.microsoft.com/office/powerpoint/2010/main" val="341570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2BC0E4-3466-405D-946F-1D492F99CEDB}"/>
              </a:ext>
            </a:extLst>
          </p:cNvPr>
          <p:cNvSpPr txBox="1"/>
          <p:nvPr/>
        </p:nvSpPr>
        <p:spPr>
          <a:xfrm>
            <a:off x="914400" y="-214313"/>
            <a:ext cx="750888" cy="369888"/>
          </a:xfrm>
          <a:prstGeom prst="rect">
            <a:avLst/>
          </a:prstGeom>
          <a:noFill/>
        </p:spPr>
        <p:txBody>
          <a:bodyPr>
            <a:spAutoFit/>
          </a:bodyPr>
          <a:lstStyle/>
          <a:p>
            <a:pPr>
              <a:defRPr/>
            </a:pPr>
            <a:r>
              <a:rPr lang="en-GB" dirty="0">
                <a:solidFill>
                  <a:schemeClr val="bg1">
                    <a:lumMod val="75000"/>
                  </a:schemeClr>
                </a:solidFill>
              </a:rPr>
              <a:t>LC</a:t>
            </a:r>
          </a:p>
        </p:txBody>
      </p:sp>
      <p:pic>
        <p:nvPicPr>
          <p:cNvPr id="8" name="Picture 7">
            <a:extLst>
              <a:ext uri="{FF2B5EF4-FFF2-40B4-BE49-F238E27FC236}">
                <a16:creationId xmlns:a16="http://schemas.microsoft.com/office/drawing/2014/main" id="{375DC8B4-2613-4E74-8FF2-AB25748EA519}"/>
              </a:ext>
            </a:extLst>
          </p:cNvPr>
          <p:cNvPicPr>
            <a:picLocks noChangeAspect="1"/>
          </p:cNvPicPr>
          <p:nvPr/>
        </p:nvPicPr>
        <p:blipFill>
          <a:blip r:embed="rId3"/>
          <a:stretch>
            <a:fillRect/>
          </a:stretch>
        </p:blipFill>
        <p:spPr>
          <a:xfrm>
            <a:off x="0" y="155574"/>
            <a:ext cx="9944100" cy="1419225"/>
          </a:xfrm>
          <a:prstGeom prst="rect">
            <a:avLst/>
          </a:prstGeom>
        </p:spPr>
      </p:pic>
      <p:sp>
        <p:nvSpPr>
          <p:cNvPr id="9" name="Title 1">
            <a:extLst>
              <a:ext uri="{FF2B5EF4-FFF2-40B4-BE49-F238E27FC236}">
                <a16:creationId xmlns:a16="http://schemas.microsoft.com/office/drawing/2014/main" id="{14ACE048-C08D-48FA-840E-C6CD04312F5A}"/>
              </a:ext>
            </a:extLst>
          </p:cNvPr>
          <p:cNvSpPr txBox="1">
            <a:spLocks/>
          </p:cNvSpPr>
          <p:nvPr/>
        </p:nvSpPr>
        <p:spPr bwMode="auto">
          <a:xfrm>
            <a:off x="614362" y="1273175"/>
            <a:ext cx="11358561"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spcBef>
                <a:spcPct val="0"/>
              </a:spcBef>
              <a:buFontTx/>
              <a:buNone/>
            </a:pPr>
            <a:r>
              <a:rPr lang="en-GB" altLang="en-US" sz="2400" b="1" u="sng" dirty="0">
                <a:solidFill>
                  <a:schemeClr val="tx2"/>
                </a:solidFill>
                <a:latin typeface="Century Gothic" panose="020B0502020202020204" pitchFamily="34" charset="0"/>
              </a:rPr>
              <a:t>Electrical Safety Standards in the Private Rented Sector (England) Regulations 2020 </a:t>
            </a:r>
          </a:p>
        </p:txBody>
      </p:sp>
      <p:sp>
        <p:nvSpPr>
          <p:cNvPr id="12" name="Rectangle 11">
            <a:extLst>
              <a:ext uri="{FF2B5EF4-FFF2-40B4-BE49-F238E27FC236}">
                <a16:creationId xmlns:a16="http://schemas.microsoft.com/office/drawing/2014/main" id="{55060484-4616-49D4-B43E-765D6FC3F15F}"/>
              </a:ext>
            </a:extLst>
          </p:cNvPr>
          <p:cNvSpPr/>
          <p:nvPr/>
        </p:nvSpPr>
        <p:spPr>
          <a:xfrm>
            <a:off x="219075" y="2116138"/>
            <a:ext cx="11358562" cy="4431983"/>
          </a:xfrm>
          <a:prstGeom prst="rect">
            <a:avLst/>
          </a:prstGeom>
        </p:spPr>
        <p:txBody>
          <a:bodyPr wrap="square">
            <a:spAutoFit/>
          </a:bodyPr>
          <a:lstStyle/>
          <a:p>
            <a:pPr marL="342900" indent="-342900">
              <a:buFont typeface="Arial" panose="020B0604020202020204" pitchFamily="34" charset="0"/>
              <a:buChar char="•"/>
              <a:defRPr/>
            </a:pPr>
            <a:r>
              <a:rPr lang="en-GB" sz="2800" dirty="0">
                <a:solidFill>
                  <a:schemeClr val="tx2"/>
                </a:solidFill>
                <a:latin typeface="Century Gothic" panose="020B0502020202020204" pitchFamily="34" charset="0"/>
              </a:rPr>
              <a:t>New tenancies in single family properties created on or after </a:t>
            </a:r>
            <a:r>
              <a:rPr lang="en-GB" sz="2800" b="1" dirty="0">
                <a:solidFill>
                  <a:schemeClr val="tx2"/>
                </a:solidFill>
                <a:latin typeface="Century Gothic" panose="020B0502020202020204" pitchFamily="34" charset="0"/>
              </a:rPr>
              <a:t>1</a:t>
            </a:r>
            <a:r>
              <a:rPr lang="en-GB" sz="2800" b="1" baseline="30000" dirty="0">
                <a:solidFill>
                  <a:schemeClr val="tx2"/>
                </a:solidFill>
                <a:latin typeface="Century Gothic" panose="020B0502020202020204" pitchFamily="34" charset="0"/>
              </a:rPr>
              <a:t>st</a:t>
            </a:r>
            <a:r>
              <a:rPr lang="en-GB" sz="2800" b="1" dirty="0">
                <a:solidFill>
                  <a:schemeClr val="tx2"/>
                </a:solidFill>
                <a:latin typeface="Century Gothic" panose="020B0502020202020204" pitchFamily="34" charset="0"/>
              </a:rPr>
              <a:t> July 2020 </a:t>
            </a:r>
            <a:r>
              <a:rPr lang="en-GB" sz="2800" dirty="0">
                <a:solidFill>
                  <a:schemeClr val="tx2"/>
                </a:solidFill>
                <a:latin typeface="Century Gothic" panose="020B0502020202020204" pitchFamily="34" charset="0"/>
              </a:rPr>
              <a:t>require a valid EICR certificate &amp; supplied to all tenants </a:t>
            </a:r>
            <a:r>
              <a:rPr lang="en-GB" sz="2800" b="1" dirty="0">
                <a:solidFill>
                  <a:schemeClr val="tx2"/>
                </a:solidFill>
                <a:latin typeface="Century Gothic" panose="020B0502020202020204" pitchFamily="34" charset="0"/>
              </a:rPr>
              <a:t>before</a:t>
            </a:r>
            <a:r>
              <a:rPr lang="en-GB" sz="2800" dirty="0">
                <a:solidFill>
                  <a:schemeClr val="tx2"/>
                </a:solidFill>
                <a:latin typeface="Century Gothic" panose="020B0502020202020204" pitchFamily="34" charset="0"/>
              </a:rPr>
              <a:t> start of tenancy</a:t>
            </a:r>
          </a:p>
          <a:p>
            <a:pPr marL="342900" indent="-342900">
              <a:buFont typeface="Arial" panose="020B0604020202020204" pitchFamily="34" charset="0"/>
              <a:buChar char="•"/>
              <a:defRPr/>
            </a:pPr>
            <a:r>
              <a:rPr lang="en-GB" sz="2800" dirty="0">
                <a:solidFill>
                  <a:schemeClr val="tx2"/>
                </a:solidFill>
                <a:latin typeface="Century Gothic" panose="020B0502020202020204" pitchFamily="34" charset="0"/>
              </a:rPr>
              <a:t>Existing tenancies created before 1</a:t>
            </a:r>
            <a:r>
              <a:rPr lang="en-GB" sz="2800" baseline="30000" dirty="0">
                <a:solidFill>
                  <a:schemeClr val="tx2"/>
                </a:solidFill>
                <a:latin typeface="Century Gothic" panose="020B0502020202020204" pitchFamily="34" charset="0"/>
              </a:rPr>
              <a:t>st</a:t>
            </a:r>
            <a:r>
              <a:rPr lang="en-GB" sz="2800" dirty="0">
                <a:solidFill>
                  <a:schemeClr val="tx2"/>
                </a:solidFill>
                <a:latin typeface="Century Gothic" panose="020B0502020202020204" pitchFamily="34" charset="0"/>
              </a:rPr>
              <a:t> July 2020 needed to comply by </a:t>
            </a:r>
            <a:r>
              <a:rPr lang="en-GB" sz="2800" dirty="0">
                <a:solidFill>
                  <a:schemeClr val="tx2"/>
                </a:solidFill>
                <a:highlight>
                  <a:srgbClr val="FFFF00"/>
                </a:highlight>
                <a:latin typeface="Century Gothic" panose="020B0502020202020204" pitchFamily="34" charset="0"/>
              </a:rPr>
              <a:t>1</a:t>
            </a:r>
            <a:r>
              <a:rPr lang="en-GB" sz="2800" baseline="30000" dirty="0">
                <a:solidFill>
                  <a:schemeClr val="tx2"/>
                </a:solidFill>
                <a:highlight>
                  <a:srgbClr val="FFFF00"/>
                </a:highlight>
                <a:latin typeface="Century Gothic" panose="020B0502020202020204" pitchFamily="34" charset="0"/>
              </a:rPr>
              <a:t>st</a:t>
            </a:r>
            <a:r>
              <a:rPr lang="en-GB" sz="2800" dirty="0">
                <a:solidFill>
                  <a:schemeClr val="tx2"/>
                </a:solidFill>
                <a:highlight>
                  <a:srgbClr val="FFFF00"/>
                </a:highlight>
                <a:latin typeface="Century Gothic" panose="020B0502020202020204" pitchFamily="34" charset="0"/>
              </a:rPr>
              <a:t> April 2021</a:t>
            </a:r>
          </a:p>
          <a:p>
            <a:pPr marL="342900" indent="-342900">
              <a:buFont typeface="Arial" panose="020B0604020202020204" pitchFamily="34" charset="0"/>
              <a:buChar char="•"/>
              <a:defRPr/>
            </a:pPr>
            <a:r>
              <a:rPr lang="en-GB" sz="2800" dirty="0">
                <a:solidFill>
                  <a:schemeClr val="tx2"/>
                </a:solidFill>
                <a:latin typeface="Century Gothic" panose="020B0502020202020204" pitchFamily="34" charset="0"/>
              </a:rPr>
              <a:t>Have you done yours?</a:t>
            </a:r>
          </a:p>
          <a:p>
            <a:pPr>
              <a:defRPr/>
            </a:pPr>
            <a:endParaRPr lang="en-GB" sz="2800" dirty="0">
              <a:solidFill>
                <a:schemeClr val="tx2"/>
              </a:solidFill>
              <a:highlight>
                <a:srgbClr val="FFFF00"/>
              </a:highlight>
              <a:latin typeface="Century Gothic" panose="020B0502020202020204" pitchFamily="34" charset="0"/>
            </a:endParaRPr>
          </a:p>
          <a:p>
            <a:pPr>
              <a:defRPr/>
            </a:pPr>
            <a:r>
              <a:rPr lang="en-GB" sz="2800" dirty="0">
                <a:solidFill>
                  <a:schemeClr val="tx2"/>
                </a:solidFill>
                <a:latin typeface="Century Gothic" panose="020B0502020202020204" pitchFamily="34" charset="0"/>
              </a:rPr>
              <a:t>Guidelines:   </a:t>
            </a:r>
            <a:r>
              <a:rPr lang="en-GB" sz="2000" dirty="0">
                <a:solidFill>
                  <a:srgbClr val="0070C0"/>
                </a:solidFill>
                <a:latin typeface="Century Gothic" panose="020B0502020202020204" pitchFamily="34" charset="0"/>
                <a:hlinkClick r:id="rId4"/>
              </a:rPr>
              <a:t>https://www.gov.uk/government/publications/electrical-safety-standards-in-the-private-rented-sector-guidance-for-landlords-tenants-and-local-authorities/guide-for-landlords-electrical-safety-standards-in-the-private-rented-sector</a:t>
            </a:r>
            <a:endParaRPr lang="en-GB" sz="2000" dirty="0">
              <a:solidFill>
                <a:srgbClr val="0070C0"/>
              </a:solidFill>
              <a:latin typeface="Century Gothic" panose="020B0502020202020204" pitchFamily="34" charset="0"/>
            </a:endParaRPr>
          </a:p>
          <a:p>
            <a:pPr>
              <a:defRPr/>
            </a:pPr>
            <a:endParaRPr lang="en-GB" dirty="0"/>
          </a:p>
        </p:txBody>
      </p:sp>
    </p:spTree>
    <p:extLst>
      <p:ext uri="{BB962C8B-B14F-4D97-AF65-F5344CB8AC3E}">
        <p14:creationId xmlns:p14="http://schemas.microsoft.com/office/powerpoint/2010/main" val="322740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2BC0E4-3466-405D-946F-1D492F99CEDB}"/>
              </a:ext>
            </a:extLst>
          </p:cNvPr>
          <p:cNvSpPr txBox="1"/>
          <p:nvPr/>
        </p:nvSpPr>
        <p:spPr>
          <a:xfrm>
            <a:off x="914400" y="-214313"/>
            <a:ext cx="750888" cy="369888"/>
          </a:xfrm>
          <a:prstGeom prst="rect">
            <a:avLst/>
          </a:prstGeom>
          <a:noFill/>
        </p:spPr>
        <p:txBody>
          <a:bodyPr>
            <a:spAutoFit/>
          </a:bodyPr>
          <a:lstStyle/>
          <a:p>
            <a:pPr>
              <a:defRPr/>
            </a:pPr>
            <a:r>
              <a:rPr lang="en-GB" dirty="0">
                <a:solidFill>
                  <a:schemeClr val="bg1">
                    <a:lumMod val="75000"/>
                  </a:schemeClr>
                </a:solidFill>
              </a:rPr>
              <a:t>LC</a:t>
            </a:r>
          </a:p>
        </p:txBody>
      </p:sp>
      <p:pic>
        <p:nvPicPr>
          <p:cNvPr id="8" name="Picture 7">
            <a:extLst>
              <a:ext uri="{FF2B5EF4-FFF2-40B4-BE49-F238E27FC236}">
                <a16:creationId xmlns:a16="http://schemas.microsoft.com/office/drawing/2014/main" id="{375DC8B4-2613-4E74-8FF2-AB25748EA519}"/>
              </a:ext>
            </a:extLst>
          </p:cNvPr>
          <p:cNvPicPr>
            <a:picLocks noChangeAspect="1"/>
          </p:cNvPicPr>
          <p:nvPr/>
        </p:nvPicPr>
        <p:blipFill>
          <a:blip r:embed="rId3"/>
          <a:stretch>
            <a:fillRect/>
          </a:stretch>
        </p:blipFill>
        <p:spPr>
          <a:xfrm>
            <a:off x="0" y="155575"/>
            <a:ext cx="7808461" cy="1114426"/>
          </a:xfrm>
          <a:prstGeom prst="rect">
            <a:avLst/>
          </a:prstGeom>
        </p:spPr>
      </p:pic>
      <p:sp>
        <p:nvSpPr>
          <p:cNvPr id="9" name="Title 1">
            <a:extLst>
              <a:ext uri="{FF2B5EF4-FFF2-40B4-BE49-F238E27FC236}">
                <a16:creationId xmlns:a16="http://schemas.microsoft.com/office/drawing/2014/main" id="{14ACE048-C08D-48FA-840E-C6CD04312F5A}"/>
              </a:ext>
            </a:extLst>
          </p:cNvPr>
          <p:cNvSpPr txBox="1">
            <a:spLocks/>
          </p:cNvSpPr>
          <p:nvPr/>
        </p:nvSpPr>
        <p:spPr bwMode="auto">
          <a:xfrm>
            <a:off x="3408362" y="746656"/>
            <a:ext cx="11358561"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spcBef>
                <a:spcPct val="0"/>
              </a:spcBef>
              <a:buFontTx/>
              <a:buNone/>
            </a:pPr>
            <a:r>
              <a:rPr lang="en-GB" altLang="en-US" sz="2400" b="1" u="sng" dirty="0">
                <a:solidFill>
                  <a:schemeClr val="tx2"/>
                </a:solidFill>
                <a:latin typeface="Century Gothic" panose="020B0502020202020204" pitchFamily="34" charset="0"/>
              </a:rPr>
              <a:t>Breathing Space</a:t>
            </a:r>
          </a:p>
        </p:txBody>
      </p:sp>
      <p:sp>
        <p:nvSpPr>
          <p:cNvPr id="12" name="Rectangle 11">
            <a:extLst>
              <a:ext uri="{FF2B5EF4-FFF2-40B4-BE49-F238E27FC236}">
                <a16:creationId xmlns:a16="http://schemas.microsoft.com/office/drawing/2014/main" id="{55060484-4616-49D4-B43E-765D6FC3F15F}"/>
              </a:ext>
            </a:extLst>
          </p:cNvPr>
          <p:cNvSpPr/>
          <p:nvPr/>
        </p:nvSpPr>
        <p:spPr>
          <a:xfrm>
            <a:off x="416719" y="1455738"/>
            <a:ext cx="11358562" cy="5170646"/>
          </a:xfrm>
          <a:prstGeom prst="rect">
            <a:avLst/>
          </a:prstGeom>
        </p:spPr>
        <p:txBody>
          <a:bodyPr wrap="square">
            <a:spAutoFit/>
          </a:bodyPr>
          <a:lstStyle/>
          <a:p>
            <a:pPr marL="342900" indent="-342900">
              <a:buFont typeface="Arial" panose="020B0604020202020204" pitchFamily="34" charset="0"/>
              <a:buChar char="•"/>
            </a:pPr>
            <a:r>
              <a:rPr lang="en-GB" sz="2400" dirty="0"/>
              <a:t>New scheme introduced 4</a:t>
            </a:r>
            <a:r>
              <a:rPr lang="en-GB" sz="2400" baseline="30000" dirty="0"/>
              <a:t>th</a:t>
            </a:r>
            <a:r>
              <a:rPr lang="en-GB" sz="2400" dirty="0"/>
              <a:t> May 2021</a:t>
            </a:r>
          </a:p>
          <a:p>
            <a:pPr marL="342900" indent="-342900">
              <a:buFont typeface="Arial" panose="020B0604020202020204" pitchFamily="34" charset="0"/>
              <a:buChar char="•"/>
            </a:pPr>
            <a:r>
              <a:rPr lang="en-GB" sz="2400" dirty="0"/>
              <a:t>Debtors who are seeking official debt advice through local authorities or FCA-approved debt advisors may be granted 60 days’ ‘Breathing Space’ to enable them to find a debt solution</a:t>
            </a:r>
          </a:p>
          <a:p>
            <a:pPr marL="342900" indent="-342900">
              <a:buFont typeface="Arial" panose="020B0604020202020204" pitchFamily="34" charset="0"/>
              <a:buChar char="•"/>
            </a:pPr>
            <a:r>
              <a:rPr lang="en-GB" sz="2400" dirty="0"/>
              <a:t>Creditors including landlords, banks, utility companies will not be able to contact debtors in regard to the debt or require repayment for the duration of Breathing Space</a:t>
            </a:r>
          </a:p>
          <a:p>
            <a:pPr marL="342900" indent="-342900">
              <a:buFont typeface="Arial" panose="020B0604020202020204" pitchFamily="34" charset="0"/>
              <a:buChar char="•"/>
            </a:pPr>
            <a:r>
              <a:rPr lang="en-GB" sz="2400" dirty="0"/>
              <a:t>Landlords will not be able to seek possession using Section 8 arrears grounds (but can continue to use Section 21)</a:t>
            </a:r>
          </a:p>
          <a:p>
            <a:pPr marL="342900" indent="-342900">
              <a:buFont typeface="Arial" panose="020B0604020202020204" pitchFamily="34" charset="0"/>
              <a:buChar char="•"/>
            </a:pPr>
            <a:r>
              <a:rPr lang="en-GB" sz="2400" dirty="0"/>
              <a:t>Ongoing costs must still be paid i.e. continuing rent payments, or Breathing Space may be suspended</a:t>
            </a:r>
          </a:p>
          <a:p>
            <a:pPr marL="342900" indent="-342900">
              <a:buFont typeface="Arial" panose="020B0604020202020204" pitchFamily="34" charset="0"/>
              <a:buChar char="•"/>
            </a:pPr>
            <a:r>
              <a:rPr lang="en-GB" sz="2400" dirty="0"/>
              <a:t>Further scheme where there is a mental health crisis</a:t>
            </a:r>
          </a:p>
          <a:p>
            <a:pPr marL="342900" indent="-342900">
              <a:buFont typeface="Arial" panose="020B0604020202020204" pitchFamily="34" charset="0"/>
              <a:buChar char="•"/>
            </a:pPr>
            <a:r>
              <a:rPr lang="en-GB" sz="2400" dirty="0"/>
              <a:t>Full guidance: </a:t>
            </a:r>
            <a:r>
              <a:rPr lang="en-GB" sz="2400" dirty="0">
                <a:hlinkClick r:id="rId4"/>
              </a:rPr>
              <a:t>https://www.nrla.org.uk/news-breathing-spaces-new-rules-will-give-tenants-break-from-debt</a:t>
            </a:r>
            <a:r>
              <a:rPr lang="en-GB" sz="2400" dirty="0"/>
              <a:t> </a:t>
            </a:r>
          </a:p>
          <a:p>
            <a:pPr>
              <a:defRPr/>
            </a:pPr>
            <a:endParaRPr lang="en-GB" dirty="0"/>
          </a:p>
        </p:txBody>
      </p:sp>
    </p:spTree>
    <p:extLst>
      <p:ext uri="{BB962C8B-B14F-4D97-AF65-F5344CB8AC3E}">
        <p14:creationId xmlns:p14="http://schemas.microsoft.com/office/powerpoint/2010/main" val="210717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46A8-AAAA-4BD6-A85D-F9D43D183D2F}"/>
              </a:ext>
            </a:extLst>
          </p:cNvPr>
          <p:cNvSpPr>
            <a:spLocks noGrp="1"/>
          </p:cNvSpPr>
          <p:nvPr>
            <p:ph type="title"/>
          </p:nvPr>
        </p:nvSpPr>
        <p:spPr>
          <a:xfrm>
            <a:off x="838200" y="176665"/>
            <a:ext cx="9610898" cy="1325563"/>
          </a:xfrm>
        </p:spPr>
        <p:txBody>
          <a:bodyPr/>
          <a:lstStyle/>
          <a:p>
            <a:r>
              <a:rPr lang="en-GB" dirty="0"/>
              <a:t>Right to Rent adjustments extended</a:t>
            </a:r>
          </a:p>
        </p:txBody>
      </p:sp>
      <p:sp>
        <p:nvSpPr>
          <p:cNvPr id="3" name="Content Placeholder 2">
            <a:extLst>
              <a:ext uri="{FF2B5EF4-FFF2-40B4-BE49-F238E27FC236}">
                <a16:creationId xmlns:a16="http://schemas.microsoft.com/office/drawing/2014/main" id="{536E2530-B7AD-4B86-B6D7-9E6F190B5F3B}"/>
              </a:ext>
            </a:extLst>
          </p:cNvPr>
          <p:cNvSpPr>
            <a:spLocks noGrp="1"/>
          </p:cNvSpPr>
          <p:nvPr>
            <p:ph idx="1"/>
          </p:nvPr>
        </p:nvSpPr>
        <p:spPr>
          <a:xfrm>
            <a:off x="838200" y="1325564"/>
            <a:ext cx="7052353" cy="5355771"/>
          </a:xfrm>
        </p:spPr>
        <p:txBody>
          <a:bodyPr vert="horz" lIns="91440" tIns="45720" rIns="91440" bIns="45720" rtlCol="0" anchor="t">
            <a:normAutofit/>
          </a:bodyPr>
          <a:lstStyle/>
          <a:p>
            <a:pPr>
              <a:lnSpc>
                <a:spcPct val="110000"/>
              </a:lnSpc>
            </a:pPr>
            <a:r>
              <a:rPr lang="en-GB" dirty="0"/>
              <a:t>The Government has extended temporary adjustments to Right to Rent checks introduced due to Covid until 5 April 2022. After this, the normal procedure for right to rent checks will resume. </a:t>
            </a:r>
          </a:p>
          <a:p>
            <a:pPr>
              <a:lnSpc>
                <a:spcPct val="110000"/>
              </a:lnSpc>
            </a:pPr>
            <a:r>
              <a:rPr lang="en-GB" dirty="0"/>
              <a:t>The requirement to conduct a retrospective check on those who had an adjusted check has now been removed.</a:t>
            </a:r>
            <a:endParaRPr lang="en-GB" dirty="0">
              <a:cs typeface="Calibri"/>
            </a:endParaRPr>
          </a:p>
          <a:p>
            <a:pPr>
              <a:lnSpc>
                <a:spcPct val="110000"/>
              </a:lnSpc>
            </a:pPr>
            <a:r>
              <a:rPr lang="en-GB" dirty="0"/>
              <a:t>Full details: </a:t>
            </a:r>
            <a:r>
              <a:rPr lang="en-GB" dirty="0">
                <a:hlinkClick r:id="rId3"/>
              </a:rPr>
              <a:t>nrla.org.uk/news/right-to-rent-new-extension-to-emergency-measures</a:t>
            </a:r>
            <a:r>
              <a:rPr lang="en-GB" dirty="0"/>
              <a:t> </a:t>
            </a:r>
            <a:endParaRPr lang="en-GB" dirty="0">
              <a:cs typeface="Calibri"/>
            </a:endParaRPr>
          </a:p>
        </p:txBody>
      </p:sp>
      <p:pic>
        <p:nvPicPr>
          <p:cNvPr id="5" name="Picture 4">
            <a:extLst>
              <a:ext uri="{FF2B5EF4-FFF2-40B4-BE49-F238E27FC236}">
                <a16:creationId xmlns:a16="http://schemas.microsoft.com/office/drawing/2014/main" id="{D6C3295F-72B6-4331-9114-25067D8B0FA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890553" y="1807769"/>
            <a:ext cx="3463247" cy="3242461"/>
          </a:xfrm>
          <a:prstGeom prst="rect">
            <a:avLst/>
          </a:prstGeom>
        </p:spPr>
      </p:pic>
    </p:spTree>
    <p:extLst>
      <p:ext uri="{BB962C8B-B14F-4D97-AF65-F5344CB8AC3E}">
        <p14:creationId xmlns:p14="http://schemas.microsoft.com/office/powerpoint/2010/main" val="117058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46A8-AAAA-4BD6-A85D-F9D43D183D2F}"/>
              </a:ext>
            </a:extLst>
          </p:cNvPr>
          <p:cNvSpPr>
            <a:spLocks noGrp="1"/>
          </p:cNvSpPr>
          <p:nvPr>
            <p:ph type="title"/>
          </p:nvPr>
        </p:nvSpPr>
        <p:spPr>
          <a:xfrm>
            <a:off x="838200" y="176665"/>
            <a:ext cx="9610898" cy="1325563"/>
          </a:xfrm>
        </p:spPr>
        <p:txBody>
          <a:bodyPr/>
          <a:lstStyle/>
          <a:p>
            <a:r>
              <a:rPr lang="en-GB" dirty="0"/>
              <a:t>Right to Rent – tenants from EEA</a:t>
            </a:r>
            <a:endParaRPr lang="en-GB" dirty="0">
              <a:cs typeface="Calibri"/>
            </a:endParaRPr>
          </a:p>
        </p:txBody>
      </p:sp>
      <p:sp>
        <p:nvSpPr>
          <p:cNvPr id="3" name="Content Placeholder 2">
            <a:extLst>
              <a:ext uri="{FF2B5EF4-FFF2-40B4-BE49-F238E27FC236}">
                <a16:creationId xmlns:a16="http://schemas.microsoft.com/office/drawing/2014/main" id="{536E2530-B7AD-4B86-B6D7-9E6F190B5F3B}"/>
              </a:ext>
            </a:extLst>
          </p:cNvPr>
          <p:cNvSpPr>
            <a:spLocks noGrp="1"/>
          </p:cNvSpPr>
          <p:nvPr>
            <p:ph idx="1"/>
          </p:nvPr>
        </p:nvSpPr>
        <p:spPr>
          <a:xfrm>
            <a:off x="838199" y="1325564"/>
            <a:ext cx="7375071" cy="5355771"/>
          </a:xfrm>
        </p:spPr>
        <p:txBody>
          <a:bodyPr vert="horz" lIns="91440" tIns="45720" rIns="91440" bIns="45720" rtlCol="0" anchor="t">
            <a:normAutofit fontScale="85000" lnSpcReduction="10000"/>
          </a:bodyPr>
          <a:lstStyle/>
          <a:p>
            <a:pPr>
              <a:lnSpc>
                <a:spcPct val="110000"/>
              </a:lnSpc>
            </a:pPr>
            <a:r>
              <a:rPr lang="en-GB" dirty="0">
                <a:cs typeface="Calibri"/>
              </a:rPr>
              <a:t>From 1st July 2021, EEA and Swiss nationals (except Irish nationals) will be expected to provide their current residence card or evidence of their settled status </a:t>
            </a:r>
            <a:r>
              <a:rPr lang="en-GB">
                <a:cs typeface="Calibri"/>
              </a:rPr>
              <a:t>(EU only) </a:t>
            </a:r>
            <a:r>
              <a:rPr lang="en-GB" dirty="0">
                <a:cs typeface="Calibri"/>
              </a:rPr>
              <a:t>to prove their permanent right to rent.</a:t>
            </a:r>
          </a:p>
          <a:p>
            <a:pPr>
              <a:lnSpc>
                <a:spcPct val="110000"/>
              </a:lnSpc>
            </a:pPr>
            <a:r>
              <a:rPr lang="en-GB" dirty="0">
                <a:cs typeface="Calibri"/>
              </a:rPr>
              <a:t>EEA and Swiss Nationals can demonstrate temporary right to rent status by showing a passport and proof of entry to the UK within the last 6 months. This entitles them to up to 12 months without requiring a further right to rent check.</a:t>
            </a:r>
          </a:p>
          <a:p>
            <a:pPr>
              <a:lnSpc>
                <a:spcPct val="110000"/>
              </a:lnSpc>
            </a:pPr>
            <a:r>
              <a:rPr lang="en-GB" dirty="0">
                <a:cs typeface="Calibri"/>
              </a:rPr>
              <a:t>Existing tenants before 1st July will </a:t>
            </a:r>
            <a:r>
              <a:rPr lang="en-GB" b="1" dirty="0">
                <a:cs typeface="Calibri"/>
              </a:rPr>
              <a:t>not</a:t>
            </a:r>
            <a:r>
              <a:rPr lang="en-GB" dirty="0">
                <a:cs typeface="Calibri"/>
              </a:rPr>
              <a:t> need to be re-checked. </a:t>
            </a:r>
          </a:p>
          <a:p>
            <a:pPr>
              <a:lnSpc>
                <a:spcPct val="110000"/>
              </a:lnSpc>
            </a:pPr>
            <a:r>
              <a:rPr lang="en-GB" dirty="0">
                <a:cs typeface="Calibri"/>
              </a:rPr>
              <a:t>Full details: </a:t>
            </a:r>
            <a:r>
              <a:rPr lang="en-GB" dirty="0">
                <a:cs typeface="Calibri"/>
                <a:hlinkClick r:id="rId3"/>
              </a:rPr>
              <a:t>https://www.nrla.org.uk/resources/pre-tenancy/right-to-rent#brexit</a:t>
            </a:r>
            <a:r>
              <a:rPr lang="en-GB" dirty="0">
                <a:cs typeface="Calibri"/>
              </a:rPr>
              <a:t> </a:t>
            </a:r>
          </a:p>
        </p:txBody>
      </p:sp>
      <p:pic>
        <p:nvPicPr>
          <p:cNvPr id="5" name="Picture 4">
            <a:extLst>
              <a:ext uri="{FF2B5EF4-FFF2-40B4-BE49-F238E27FC236}">
                <a16:creationId xmlns:a16="http://schemas.microsoft.com/office/drawing/2014/main" id="{D6C3295F-72B6-4331-9114-25067D8B0FAA}"/>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213271" y="2078061"/>
            <a:ext cx="3737428" cy="2491618"/>
          </a:xfrm>
          <a:prstGeom prst="rect">
            <a:avLst/>
          </a:prstGeom>
        </p:spPr>
      </p:pic>
    </p:spTree>
    <p:extLst>
      <p:ext uri="{BB962C8B-B14F-4D97-AF65-F5344CB8AC3E}">
        <p14:creationId xmlns:p14="http://schemas.microsoft.com/office/powerpoint/2010/main" val="359463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84D7-4773-4B2E-B6C7-D80E4D94AEF5}"/>
              </a:ext>
            </a:extLst>
          </p:cNvPr>
          <p:cNvSpPr>
            <a:spLocks noGrp="1"/>
          </p:cNvSpPr>
          <p:nvPr>
            <p:ph type="title"/>
          </p:nvPr>
        </p:nvSpPr>
        <p:spPr>
          <a:xfrm>
            <a:off x="523240" y="106997"/>
            <a:ext cx="10114280" cy="1325563"/>
          </a:xfrm>
        </p:spPr>
        <p:txBody>
          <a:bodyPr/>
          <a:lstStyle/>
          <a:p>
            <a:r>
              <a:rPr lang="en-GB" dirty="0"/>
              <a:t>Current possession restrictions - England</a:t>
            </a:r>
            <a:endParaRPr lang="en-GB" dirty="0">
              <a:cs typeface="Calibri"/>
            </a:endParaRPr>
          </a:p>
        </p:txBody>
      </p:sp>
      <p:sp>
        <p:nvSpPr>
          <p:cNvPr id="3" name="Content Placeholder 2">
            <a:extLst>
              <a:ext uri="{FF2B5EF4-FFF2-40B4-BE49-F238E27FC236}">
                <a16:creationId xmlns:a16="http://schemas.microsoft.com/office/drawing/2014/main" id="{C1DBCFD2-AE1B-48D2-AD13-9AE7CECB7E12}"/>
              </a:ext>
            </a:extLst>
          </p:cNvPr>
          <p:cNvSpPr>
            <a:spLocks noGrp="1"/>
          </p:cNvSpPr>
          <p:nvPr>
            <p:ph idx="1"/>
          </p:nvPr>
        </p:nvSpPr>
        <p:spPr>
          <a:xfrm>
            <a:off x="838200" y="1432560"/>
            <a:ext cx="8038672" cy="5100320"/>
          </a:xfrm>
        </p:spPr>
        <p:txBody>
          <a:bodyPr vert="horz" lIns="91440" tIns="45720" rIns="91440" bIns="45720" rtlCol="0" anchor="t">
            <a:normAutofit fontScale="92500"/>
          </a:bodyPr>
          <a:lstStyle/>
          <a:p>
            <a:pPr>
              <a:lnSpc>
                <a:spcPct val="110000"/>
              </a:lnSpc>
            </a:pPr>
            <a:r>
              <a:rPr lang="en-GB" dirty="0"/>
              <a:t>Enforcement of possession orders now allowed except where tenants are self-isolating / have Covid symptoms</a:t>
            </a:r>
            <a:endParaRPr lang="en-GB" dirty="0">
              <a:cs typeface="Calibri"/>
            </a:endParaRPr>
          </a:p>
          <a:p>
            <a:pPr>
              <a:lnSpc>
                <a:spcPct val="110000"/>
              </a:lnSpc>
            </a:pPr>
            <a:r>
              <a:rPr lang="en-GB" dirty="0"/>
              <a:t>Notice periods have reduced:</a:t>
            </a:r>
            <a:endParaRPr lang="en-GB" dirty="0">
              <a:cs typeface="Calibri" panose="020F0502020204030204"/>
            </a:endParaRPr>
          </a:p>
          <a:p>
            <a:pPr lvl="1">
              <a:lnSpc>
                <a:spcPct val="110000"/>
              </a:lnSpc>
            </a:pPr>
            <a:r>
              <a:rPr lang="en-GB" dirty="0">
                <a:cs typeface="Calibri" panose="020F0502020204030204"/>
              </a:rPr>
              <a:t>Section 21 – four months' notice</a:t>
            </a:r>
          </a:p>
          <a:p>
            <a:pPr lvl="1">
              <a:lnSpc>
                <a:spcPct val="110000"/>
              </a:lnSpc>
            </a:pPr>
            <a:r>
              <a:rPr lang="en-GB" dirty="0">
                <a:cs typeface="Calibri" panose="020F0502020204030204"/>
              </a:rPr>
              <a:t>Antisocial behaviour grounds at pre-Covid levels; death of a tenant, Right to Rent breach and false statement grounds also at pre-Covid levels when cited on their own</a:t>
            </a:r>
          </a:p>
          <a:p>
            <a:pPr lvl="1">
              <a:lnSpc>
                <a:spcPct val="110000"/>
              </a:lnSpc>
            </a:pPr>
            <a:r>
              <a:rPr lang="en-GB" dirty="0">
                <a:cs typeface="Calibri" panose="020F0502020204030204"/>
              </a:rPr>
              <a:t>Section 8 Grounds 8, 10 and 11 for rent arrears: four weeks’ notice with more than four months’ arrears (and no other ground used), or two months' notice if the arrears are less than 4 months.</a:t>
            </a:r>
          </a:p>
          <a:p>
            <a:pPr lvl="1">
              <a:lnSpc>
                <a:spcPct val="110000"/>
              </a:lnSpc>
            </a:pPr>
            <a:r>
              <a:rPr lang="en-GB" dirty="0">
                <a:cs typeface="Calibri" panose="020F0502020204030204"/>
              </a:rPr>
              <a:t>Other Section 8 grounds – four months' notice</a:t>
            </a:r>
          </a:p>
          <a:p>
            <a:pPr>
              <a:lnSpc>
                <a:spcPct val="110000"/>
              </a:lnSpc>
            </a:pPr>
            <a:endParaRPr lang="en-GB" dirty="0"/>
          </a:p>
        </p:txBody>
      </p:sp>
      <p:pic>
        <p:nvPicPr>
          <p:cNvPr id="7" name="Picture 6">
            <a:extLst>
              <a:ext uri="{FF2B5EF4-FFF2-40B4-BE49-F238E27FC236}">
                <a16:creationId xmlns:a16="http://schemas.microsoft.com/office/drawing/2014/main" id="{5419DC37-A32A-4EF0-97D2-18FBE879127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753582" y="2178121"/>
            <a:ext cx="3205537" cy="2712092"/>
          </a:xfrm>
          <a:prstGeom prst="rect">
            <a:avLst/>
          </a:prstGeom>
        </p:spPr>
      </p:pic>
    </p:spTree>
    <p:extLst>
      <p:ext uri="{BB962C8B-B14F-4D97-AF65-F5344CB8AC3E}">
        <p14:creationId xmlns:p14="http://schemas.microsoft.com/office/powerpoint/2010/main" val="331480372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F69937BE878543BBDB863C536592F8" ma:contentTypeVersion="12" ma:contentTypeDescription="Create a new document." ma:contentTypeScope="" ma:versionID="b95222c56fbd69125373e553ab1c13ed">
  <xsd:schema xmlns:xsd="http://www.w3.org/2001/XMLSchema" xmlns:xs="http://www.w3.org/2001/XMLSchema" xmlns:p="http://schemas.microsoft.com/office/2006/metadata/properties" xmlns:ns2="98e1c108-e1c5-4ab9-81cb-f753dc7709c6" xmlns:ns3="fe0c2e0a-0f30-4d86-b482-3c37be605bda" targetNamespace="http://schemas.microsoft.com/office/2006/metadata/properties" ma:root="true" ma:fieldsID="fe60a4e334592b3b488e7b1a29bd6fd8" ns2:_="" ns3:_="">
    <xsd:import namespace="98e1c108-e1c5-4ab9-81cb-f753dc7709c6"/>
    <xsd:import namespace="fe0c2e0a-0f30-4d86-b482-3c37be605b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e1c108-e1c5-4ab9-81cb-f753dc7709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0c2e0a-0f30-4d86-b482-3c37be605b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8e1c108-e1c5-4ab9-81cb-f753dc7709c6">
      <UserInfo>
        <DisplayName>Don Robbie</DisplayName>
        <AccountId>94</AccountId>
        <AccountType/>
      </UserInfo>
      <UserInfo>
        <DisplayName>Hannah Darling</DisplayName>
        <AccountId>99</AccountId>
        <AccountType/>
      </UserInfo>
      <UserInfo>
        <DisplayName>Ilona Bull</DisplayName>
        <AccountId>102</AccountId>
        <AccountType/>
      </UserInfo>
      <UserInfo>
        <DisplayName>Inna Melnyk</DisplayName>
        <AccountId>100</AccountId>
        <AccountType/>
      </UserInfo>
      <UserInfo>
        <DisplayName>Marion Money</DisplayName>
        <AccountId>122</AccountId>
        <AccountType/>
      </UserInfo>
      <UserInfo>
        <DisplayName>Lesley Wilkinson</DisplayName>
        <AccountId>115</AccountId>
        <AccountType/>
      </UserInfo>
      <UserInfo>
        <DisplayName>John Forth</DisplayName>
        <AccountId>110</AccountId>
        <AccountType/>
      </UserInfo>
      <UserInfo>
        <DisplayName>Joanne Dron</DisplayName>
        <AccountId>109</AccountId>
        <AccountType/>
      </UserInfo>
      <UserInfo>
        <DisplayName>Karen Gregory</DisplayName>
        <AccountId>112</AccountId>
        <AccountType/>
      </UserInfo>
      <UserInfo>
        <DisplayName>Liz Mackenzie</DisplayName>
        <AccountId>116</AccountId>
        <AccountType/>
      </UserInfo>
      <UserInfo>
        <DisplayName>Matthew Oliver</DisplayName>
        <AccountId>123</AccountId>
        <AccountType/>
      </UserInfo>
      <UserInfo>
        <DisplayName>Melvin Pugh</DisplayName>
        <AccountId>124</AccountId>
        <AccountType/>
      </UserInfo>
      <UserInfo>
        <DisplayName>Mike Bull</DisplayName>
        <AccountId>127</AccountId>
        <AccountType/>
      </UserInfo>
      <UserInfo>
        <DisplayName>Richard Blanco</DisplayName>
        <AccountId>134</AccountId>
        <AccountType/>
      </UserInfo>
      <UserInfo>
        <DisplayName>Robert Johnson</DisplayName>
        <AccountId>136</AccountId>
        <AccountType/>
      </UserInfo>
      <UserInfo>
        <DisplayName>Ruth Millington</DisplayName>
        <AccountId>166</AccountId>
        <AccountType/>
      </UserInfo>
      <UserInfo>
        <DisplayName>Sandra Towers</DisplayName>
        <AccountId>141</AccountId>
        <AccountType/>
      </UserInfo>
      <UserInfo>
        <DisplayName>Ruth Rowntree</DisplayName>
        <AccountId>138</AccountId>
        <AccountType/>
      </UserInfo>
      <UserInfo>
        <DisplayName>Susan Bryer</DisplayName>
        <AccountId>146</AccountId>
        <AccountType/>
      </UserInfo>
      <UserInfo>
        <DisplayName>Teresa Kaczmarek</DisplayName>
        <AccountId>147</AccountId>
        <AccountType/>
      </UserInfo>
      <UserInfo>
        <DisplayName>Stacy Atieno</DisplayName>
        <AccountId>77</AccountId>
        <AccountType/>
      </UserInfo>
      <UserInfo>
        <DisplayName>Vik Daws</DisplayName>
        <AccountId>149</AccountId>
        <AccountType/>
      </UserInfo>
      <UserInfo>
        <DisplayName>Yvonne Baisden</DisplayName>
        <AccountId>152</AccountId>
        <AccountType/>
      </UserInfo>
      <UserInfo>
        <DisplayName>Alex Nolan</DisplayName>
        <AccountId>62</AccountId>
        <AccountType/>
      </UserInfo>
      <UserInfo>
        <DisplayName>Maria O'Brien</DisplayName>
        <AccountId>120</AccountId>
        <AccountType/>
      </UserInfo>
      <UserInfo>
        <DisplayName>Sally Walmsley</DisplayName>
        <AccountId>75</AccountId>
        <AccountType/>
      </UserInfo>
    </SharedWithUsers>
  </documentManagement>
</p:properties>
</file>

<file path=customXml/itemProps1.xml><?xml version="1.0" encoding="utf-8"?>
<ds:datastoreItem xmlns:ds="http://schemas.openxmlformats.org/officeDocument/2006/customXml" ds:itemID="{39745CD8-8F3C-4296-8D53-360CF76F57B3}">
  <ds:schemaRefs>
    <ds:schemaRef ds:uri="http://schemas.microsoft.com/sharepoint/v3/contenttype/forms"/>
  </ds:schemaRefs>
</ds:datastoreItem>
</file>

<file path=customXml/itemProps2.xml><?xml version="1.0" encoding="utf-8"?>
<ds:datastoreItem xmlns:ds="http://schemas.openxmlformats.org/officeDocument/2006/customXml" ds:itemID="{02EA1B9B-A4A3-4265-B93C-730B72D1681E}">
  <ds:schemaRefs>
    <ds:schemaRef ds:uri="98e1c108-e1c5-4ab9-81cb-f753dc7709c6"/>
    <ds:schemaRef ds:uri="fe0c2e0a-0f30-4d86-b482-3c37be605b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B392E1-3591-48B2-B386-6B417C9E1442}">
  <ds:schemaRefs>
    <ds:schemaRef ds:uri="98e1c108-e1c5-4ab9-81cb-f753dc7709c6"/>
    <ds:schemaRef ds:uri="fe0c2e0a-0f30-4d86-b482-3c37be605b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275</TotalTime>
  <Words>1664</Words>
  <Application>Microsoft Office PowerPoint</Application>
  <PresentationFormat>Widescreen</PresentationFormat>
  <Paragraphs>116</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Century Gothic</vt:lpstr>
      <vt:lpstr>Lucida Grande</vt:lpstr>
      <vt:lpstr>source sans pro</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Right to Rent adjustments extended</vt:lpstr>
      <vt:lpstr>Right to Rent – tenants from EEA</vt:lpstr>
      <vt:lpstr>Current possession restrictions - England</vt:lpstr>
      <vt:lpstr>What’s ahead in England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Davies</dc:creator>
  <cp:lastModifiedBy>Linda</cp:lastModifiedBy>
  <cp:revision>21</cp:revision>
  <dcterms:created xsi:type="dcterms:W3CDTF">2020-01-07T09:39:23Z</dcterms:created>
  <dcterms:modified xsi:type="dcterms:W3CDTF">2021-09-16T08:01:28Z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0x010100D0F69937BE878543BBDB863C536592F8</vt:lpwstr>
  </property>
</Properties>
</file>