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2"/>
  </p:sldMasterIdLst>
  <p:notesMasterIdLst>
    <p:notesMasterId r:id="rId25"/>
  </p:notesMasterIdLst>
  <p:handoutMasterIdLst>
    <p:handoutMasterId r:id="rId26"/>
  </p:handoutMasterIdLst>
  <p:sldIdLst>
    <p:sldId id="774" r:id="rId3"/>
    <p:sldId id="824" r:id="rId4"/>
    <p:sldId id="257" r:id="rId5"/>
    <p:sldId id="820" r:id="rId6"/>
    <p:sldId id="819" r:id="rId7"/>
    <p:sldId id="825" r:id="rId8"/>
    <p:sldId id="682" r:id="rId9"/>
    <p:sldId id="826" r:id="rId10"/>
    <p:sldId id="817" r:id="rId11"/>
    <p:sldId id="818" r:id="rId12"/>
    <p:sldId id="821" r:id="rId13"/>
    <p:sldId id="822" r:id="rId14"/>
    <p:sldId id="823" r:id="rId15"/>
    <p:sldId id="814" r:id="rId16"/>
    <p:sldId id="816" r:id="rId17"/>
    <p:sldId id="827" r:id="rId18"/>
    <p:sldId id="828" r:id="rId19"/>
    <p:sldId id="829" r:id="rId20"/>
    <p:sldId id="830" r:id="rId21"/>
    <p:sldId id="831" r:id="rId22"/>
    <p:sldId id="813" r:id="rId23"/>
    <p:sldId id="604" r:id="rId24"/>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 uri="{1BD7E111-0CB8-44D6-8891-C1BB2F81B7CC}">
      <p1710:readonlyRecommended xmlns:p1710="http://schemas.microsoft.com/office/powerpoint/2017/10/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882" autoAdjust="0"/>
    <p:restoredTop sz="94660"/>
  </p:normalViewPr>
  <p:slideViewPr>
    <p:cSldViewPr snapToGrid="0">
      <p:cViewPr varScale="1">
        <p:scale>
          <a:sx n="114" d="100"/>
          <a:sy n="114" d="100"/>
        </p:scale>
        <p:origin x="132" y="39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1275" y="0"/>
            <a:ext cx="2946400" cy="496888"/>
          </a:xfrm>
          <a:prstGeom prst="rect">
            <a:avLst/>
          </a:prstGeom>
        </p:spPr>
        <p:txBody>
          <a:bodyPr vert="horz" lIns="91440" tIns="45720" rIns="91440" bIns="45720" rtlCol="0"/>
          <a:lstStyle>
            <a:lvl1pPr algn="r">
              <a:defRPr sz="1200"/>
            </a:lvl1pPr>
          </a:lstStyle>
          <a:p>
            <a:fld id="{9BFFEEB7-F366-475B-A61A-6BEDC1E1E5EB}" type="datetimeFigureOut">
              <a:rPr lang="en-GB" smtClean="0"/>
              <a:t>02/08/2019</a:t>
            </a:fld>
            <a:endParaRPr lang="en-GB"/>
          </a:p>
        </p:txBody>
      </p:sp>
      <p:sp>
        <p:nvSpPr>
          <p:cNvPr id="4" name="Footer Placeholder 3"/>
          <p:cNvSpPr>
            <a:spLocks noGrp="1"/>
          </p:cNvSpPr>
          <p:nvPr>
            <p:ph type="ftr" sz="quarter" idx="2"/>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1275" y="9431338"/>
            <a:ext cx="2946400" cy="496887"/>
          </a:xfrm>
          <a:prstGeom prst="rect">
            <a:avLst/>
          </a:prstGeom>
        </p:spPr>
        <p:txBody>
          <a:bodyPr vert="horz" lIns="91440" tIns="45720" rIns="91440" bIns="45720" rtlCol="0" anchor="b"/>
          <a:lstStyle>
            <a:lvl1pPr algn="r">
              <a:defRPr sz="1200"/>
            </a:lvl1pPr>
          </a:lstStyle>
          <a:p>
            <a:fld id="{85551116-F07A-4918-B2CA-10F7E7E568AD}" type="slidenum">
              <a:rPr lang="en-GB" smtClean="0"/>
              <a:t>‹#›</a:t>
            </a:fld>
            <a:endParaRPr lang="en-GB"/>
          </a:p>
        </p:txBody>
      </p:sp>
    </p:spTree>
    <p:extLst>
      <p:ext uri="{BB962C8B-B14F-4D97-AF65-F5344CB8AC3E}">
        <p14:creationId xmlns:p14="http://schemas.microsoft.com/office/powerpoint/2010/main" val="338323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6348" cy="498215"/>
          </a:xfrm>
          <a:prstGeom prst="rect">
            <a:avLst/>
          </a:prstGeom>
        </p:spPr>
        <p:txBody>
          <a:bodyPr vert="horz" lIns="91513" tIns="45757" rIns="91513" bIns="45757" rtlCol="0"/>
          <a:lstStyle>
            <a:lvl1pPr algn="l">
              <a:defRPr sz="1200"/>
            </a:lvl1pPr>
          </a:lstStyle>
          <a:p>
            <a:endParaRPr lang="en-GB" dirty="0"/>
          </a:p>
        </p:txBody>
      </p:sp>
      <p:sp>
        <p:nvSpPr>
          <p:cNvPr id="3" name="Date Placeholder 2"/>
          <p:cNvSpPr>
            <a:spLocks noGrp="1"/>
          </p:cNvSpPr>
          <p:nvPr>
            <p:ph type="dt" idx="1"/>
          </p:nvPr>
        </p:nvSpPr>
        <p:spPr>
          <a:xfrm>
            <a:off x="3851342" y="2"/>
            <a:ext cx="2946348" cy="498215"/>
          </a:xfrm>
          <a:prstGeom prst="rect">
            <a:avLst/>
          </a:prstGeom>
        </p:spPr>
        <p:txBody>
          <a:bodyPr vert="horz" lIns="91513" tIns="45757" rIns="91513" bIns="45757" rtlCol="0"/>
          <a:lstStyle>
            <a:lvl1pPr algn="r">
              <a:defRPr sz="1200"/>
            </a:lvl1pPr>
          </a:lstStyle>
          <a:p>
            <a:fld id="{0319527A-B839-4725-B972-4239D23BDB70}" type="datetimeFigureOut">
              <a:rPr lang="en-GB" smtClean="0"/>
              <a:t>02/08/2019</a:t>
            </a:fld>
            <a:endParaRPr lang="en-GB" dirty="0"/>
          </a:p>
        </p:txBody>
      </p:sp>
      <p:sp>
        <p:nvSpPr>
          <p:cNvPr id="4" name="Slide Image Placeholder 3"/>
          <p:cNvSpPr>
            <a:spLocks noGrp="1" noRot="1" noChangeAspect="1"/>
          </p:cNvSpPr>
          <p:nvPr>
            <p:ph type="sldImg" idx="2"/>
          </p:nvPr>
        </p:nvSpPr>
        <p:spPr>
          <a:xfrm>
            <a:off x="420688" y="1241425"/>
            <a:ext cx="5957887" cy="3351213"/>
          </a:xfrm>
          <a:prstGeom prst="rect">
            <a:avLst/>
          </a:prstGeom>
          <a:noFill/>
          <a:ln w="12700">
            <a:solidFill>
              <a:prstClr val="black"/>
            </a:solidFill>
          </a:ln>
        </p:spPr>
        <p:txBody>
          <a:bodyPr vert="horz" lIns="91513" tIns="45757" rIns="91513" bIns="45757" rtlCol="0" anchor="ctr"/>
          <a:lstStyle/>
          <a:p>
            <a:endParaRPr lang="en-GB" dirty="0"/>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513" tIns="45757" rIns="91513" bIns="4575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8" cy="498214"/>
          </a:xfrm>
          <a:prstGeom prst="rect">
            <a:avLst/>
          </a:prstGeom>
        </p:spPr>
        <p:txBody>
          <a:bodyPr vert="horz" lIns="91513" tIns="45757" rIns="91513" bIns="45757"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1342" y="9431600"/>
            <a:ext cx="2946348" cy="498214"/>
          </a:xfrm>
          <a:prstGeom prst="rect">
            <a:avLst/>
          </a:prstGeom>
        </p:spPr>
        <p:txBody>
          <a:bodyPr vert="horz" lIns="91513" tIns="45757" rIns="91513" bIns="45757" rtlCol="0" anchor="b"/>
          <a:lstStyle>
            <a:lvl1pPr algn="r">
              <a:defRPr sz="1200"/>
            </a:lvl1pPr>
          </a:lstStyle>
          <a:p>
            <a:fld id="{B415C262-F13F-4B47-ADB8-0D58B1570346}" type="slidenum">
              <a:rPr lang="en-GB" smtClean="0"/>
              <a:t>‹#›</a:t>
            </a:fld>
            <a:endParaRPr lang="en-GB" dirty="0"/>
          </a:p>
        </p:txBody>
      </p:sp>
    </p:spTree>
    <p:extLst>
      <p:ext uri="{BB962C8B-B14F-4D97-AF65-F5344CB8AC3E}">
        <p14:creationId xmlns:p14="http://schemas.microsoft.com/office/powerpoint/2010/main" val="1157731289"/>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a:t>
            </a:fld>
            <a:endParaRPr lang="en-GB" dirty="0"/>
          </a:p>
        </p:txBody>
      </p:sp>
    </p:spTree>
    <p:extLst>
      <p:ext uri="{BB962C8B-B14F-4D97-AF65-F5344CB8AC3E}">
        <p14:creationId xmlns:p14="http://schemas.microsoft.com/office/powerpoint/2010/main" val="727191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10</a:t>
            </a:fld>
            <a:endParaRPr lang="en-GB" dirty="0"/>
          </a:p>
        </p:txBody>
      </p:sp>
    </p:spTree>
    <p:extLst>
      <p:ext uri="{BB962C8B-B14F-4D97-AF65-F5344CB8AC3E}">
        <p14:creationId xmlns:p14="http://schemas.microsoft.com/office/powerpoint/2010/main" val="3158022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11</a:t>
            </a:fld>
            <a:endParaRPr lang="en-GB" dirty="0"/>
          </a:p>
        </p:txBody>
      </p:sp>
    </p:spTree>
    <p:extLst>
      <p:ext uri="{BB962C8B-B14F-4D97-AF65-F5344CB8AC3E}">
        <p14:creationId xmlns:p14="http://schemas.microsoft.com/office/powerpoint/2010/main" val="2129868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12</a:t>
            </a:fld>
            <a:endParaRPr lang="en-GB" dirty="0"/>
          </a:p>
        </p:txBody>
      </p:sp>
    </p:spTree>
    <p:extLst>
      <p:ext uri="{BB962C8B-B14F-4D97-AF65-F5344CB8AC3E}">
        <p14:creationId xmlns:p14="http://schemas.microsoft.com/office/powerpoint/2010/main" val="1793892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13</a:t>
            </a:fld>
            <a:endParaRPr lang="en-GB" dirty="0"/>
          </a:p>
        </p:txBody>
      </p:sp>
    </p:spTree>
    <p:extLst>
      <p:ext uri="{BB962C8B-B14F-4D97-AF65-F5344CB8AC3E}">
        <p14:creationId xmlns:p14="http://schemas.microsoft.com/office/powerpoint/2010/main" val="2358409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14</a:t>
            </a:fld>
            <a:endParaRPr lang="en-GB" dirty="0"/>
          </a:p>
        </p:txBody>
      </p:sp>
    </p:spTree>
    <p:extLst>
      <p:ext uri="{BB962C8B-B14F-4D97-AF65-F5344CB8AC3E}">
        <p14:creationId xmlns:p14="http://schemas.microsoft.com/office/powerpoint/2010/main" val="2881333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15</a:t>
            </a:fld>
            <a:endParaRPr lang="en-GB" dirty="0"/>
          </a:p>
        </p:txBody>
      </p:sp>
    </p:spTree>
    <p:extLst>
      <p:ext uri="{BB962C8B-B14F-4D97-AF65-F5344CB8AC3E}">
        <p14:creationId xmlns:p14="http://schemas.microsoft.com/office/powerpoint/2010/main" val="1903638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16</a:t>
            </a:fld>
            <a:endParaRPr lang="en-GB" dirty="0"/>
          </a:p>
        </p:txBody>
      </p:sp>
    </p:spTree>
    <p:extLst>
      <p:ext uri="{BB962C8B-B14F-4D97-AF65-F5344CB8AC3E}">
        <p14:creationId xmlns:p14="http://schemas.microsoft.com/office/powerpoint/2010/main" val="25620065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17</a:t>
            </a:fld>
            <a:endParaRPr lang="en-GB" dirty="0"/>
          </a:p>
        </p:txBody>
      </p:sp>
    </p:spTree>
    <p:extLst>
      <p:ext uri="{BB962C8B-B14F-4D97-AF65-F5344CB8AC3E}">
        <p14:creationId xmlns:p14="http://schemas.microsoft.com/office/powerpoint/2010/main" val="1501138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18</a:t>
            </a:fld>
            <a:endParaRPr lang="en-GB" dirty="0"/>
          </a:p>
        </p:txBody>
      </p:sp>
    </p:spTree>
    <p:extLst>
      <p:ext uri="{BB962C8B-B14F-4D97-AF65-F5344CB8AC3E}">
        <p14:creationId xmlns:p14="http://schemas.microsoft.com/office/powerpoint/2010/main" val="2089632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19</a:t>
            </a:fld>
            <a:endParaRPr lang="en-GB" dirty="0"/>
          </a:p>
        </p:txBody>
      </p:sp>
    </p:spTree>
    <p:extLst>
      <p:ext uri="{BB962C8B-B14F-4D97-AF65-F5344CB8AC3E}">
        <p14:creationId xmlns:p14="http://schemas.microsoft.com/office/powerpoint/2010/main" val="3453857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2</a:t>
            </a:fld>
            <a:endParaRPr lang="en-GB" dirty="0"/>
          </a:p>
        </p:txBody>
      </p:sp>
    </p:spTree>
    <p:extLst>
      <p:ext uri="{BB962C8B-B14F-4D97-AF65-F5344CB8AC3E}">
        <p14:creationId xmlns:p14="http://schemas.microsoft.com/office/powerpoint/2010/main" val="2205995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20</a:t>
            </a:fld>
            <a:endParaRPr lang="en-GB" dirty="0"/>
          </a:p>
        </p:txBody>
      </p:sp>
    </p:spTree>
    <p:extLst>
      <p:ext uri="{BB962C8B-B14F-4D97-AF65-F5344CB8AC3E}">
        <p14:creationId xmlns:p14="http://schemas.microsoft.com/office/powerpoint/2010/main" val="10816611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xmlns="" id="{79C53840-9C47-451B-9B15-42D8DE5F46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xmlns="" id="{56AEA214-CFBA-43FB-813C-35BF462EFD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0484" name="Slide Number Placeholder 3">
            <a:extLst>
              <a:ext uri="{FF2B5EF4-FFF2-40B4-BE49-F238E27FC236}">
                <a16:creationId xmlns:a16="http://schemas.microsoft.com/office/drawing/2014/main" xmlns="" id="{4B6ED721-7E42-4119-836D-5D39CAB6F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548" indent="-285979">
              <a:defRPr>
                <a:solidFill>
                  <a:schemeClr val="tx1"/>
                </a:solidFill>
                <a:latin typeface="Calibri" panose="020F0502020204030204" pitchFamily="34" charset="0"/>
              </a:defRPr>
            </a:lvl2pPr>
            <a:lvl3pPr marL="1143919" indent="-228784">
              <a:defRPr>
                <a:solidFill>
                  <a:schemeClr val="tx1"/>
                </a:solidFill>
                <a:latin typeface="Calibri" panose="020F0502020204030204" pitchFamily="34" charset="0"/>
              </a:defRPr>
            </a:lvl3pPr>
            <a:lvl4pPr marL="1601486" indent="-228784">
              <a:defRPr>
                <a:solidFill>
                  <a:schemeClr val="tx1"/>
                </a:solidFill>
                <a:latin typeface="Calibri" panose="020F0502020204030204" pitchFamily="34" charset="0"/>
              </a:defRPr>
            </a:lvl4pPr>
            <a:lvl5pPr marL="2059054" indent="-228784">
              <a:defRPr>
                <a:solidFill>
                  <a:schemeClr val="tx1"/>
                </a:solidFill>
                <a:latin typeface="Calibri" panose="020F0502020204030204" pitchFamily="34" charset="0"/>
              </a:defRPr>
            </a:lvl5pPr>
            <a:lvl6pPr marL="2516621" indent="-228784" eaLnBrk="0" fontAlgn="base" hangingPunct="0">
              <a:spcBef>
                <a:spcPct val="0"/>
              </a:spcBef>
              <a:spcAft>
                <a:spcPct val="0"/>
              </a:spcAft>
              <a:defRPr>
                <a:solidFill>
                  <a:schemeClr val="tx1"/>
                </a:solidFill>
                <a:latin typeface="Calibri" panose="020F0502020204030204" pitchFamily="34" charset="0"/>
              </a:defRPr>
            </a:lvl6pPr>
            <a:lvl7pPr marL="2974189" indent="-228784" eaLnBrk="0" fontAlgn="base" hangingPunct="0">
              <a:spcBef>
                <a:spcPct val="0"/>
              </a:spcBef>
              <a:spcAft>
                <a:spcPct val="0"/>
              </a:spcAft>
              <a:defRPr>
                <a:solidFill>
                  <a:schemeClr val="tx1"/>
                </a:solidFill>
                <a:latin typeface="Calibri" panose="020F0502020204030204" pitchFamily="34" charset="0"/>
              </a:defRPr>
            </a:lvl7pPr>
            <a:lvl8pPr marL="3431756" indent="-228784" eaLnBrk="0" fontAlgn="base" hangingPunct="0">
              <a:spcBef>
                <a:spcPct val="0"/>
              </a:spcBef>
              <a:spcAft>
                <a:spcPct val="0"/>
              </a:spcAft>
              <a:defRPr>
                <a:solidFill>
                  <a:schemeClr val="tx1"/>
                </a:solidFill>
                <a:latin typeface="Calibri" panose="020F0502020204030204" pitchFamily="34" charset="0"/>
              </a:defRPr>
            </a:lvl8pPr>
            <a:lvl9pPr marL="3889324" indent="-228784" eaLnBrk="0" fontAlgn="base" hangingPunct="0">
              <a:spcBef>
                <a:spcPct val="0"/>
              </a:spcBef>
              <a:spcAft>
                <a:spcPct val="0"/>
              </a:spcAft>
              <a:defRPr>
                <a:solidFill>
                  <a:schemeClr val="tx1"/>
                </a:solidFill>
                <a:latin typeface="Calibri" panose="020F0502020204030204" pitchFamily="34" charset="0"/>
              </a:defRPr>
            </a:lvl9pPr>
          </a:lstStyle>
          <a:p>
            <a:fld id="{F44B381D-BDEF-43E2-9DD7-A9E1704E131D}" type="slidenum">
              <a:rPr lang="en-GB" altLang="en-US" smtClean="0">
                <a:solidFill>
                  <a:srgbClr val="000000"/>
                </a:solidFill>
                <a:cs typeface="Arial" panose="020B0604020202020204" pitchFamily="34" charset="0"/>
              </a:rPr>
              <a:pPr/>
              <a:t>21</a:t>
            </a:fld>
            <a:endParaRPr lang="en-GB" altLang="en-US" dirty="0">
              <a:solidFill>
                <a:srgbClr val="000000"/>
              </a:solidFill>
              <a:cs typeface="Arial" panose="020B0604020202020204" pitchFamily="34" charset="0"/>
            </a:endParaRPr>
          </a:p>
        </p:txBody>
      </p:sp>
    </p:spTree>
    <p:extLst>
      <p:ext uri="{BB962C8B-B14F-4D97-AF65-F5344CB8AC3E}">
        <p14:creationId xmlns:p14="http://schemas.microsoft.com/office/powerpoint/2010/main" val="26225054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21BCF17F-A62B-4F6D-B9EF-D843BCDA3C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xmlns="" id="{6FD69B26-CE38-4CD1-A4EC-B763C7FEA1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2532" name="Slide Number Placeholder 3">
            <a:extLst>
              <a:ext uri="{FF2B5EF4-FFF2-40B4-BE49-F238E27FC236}">
                <a16:creationId xmlns:a16="http://schemas.microsoft.com/office/drawing/2014/main" xmlns="" id="{B6AC1E3E-A61C-46D8-8922-266E672B9E0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548" indent="-285979">
              <a:defRPr>
                <a:solidFill>
                  <a:schemeClr val="tx1"/>
                </a:solidFill>
                <a:latin typeface="Calibri" panose="020F0502020204030204" pitchFamily="34" charset="0"/>
              </a:defRPr>
            </a:lvl2pPr>
            <a:lvl3pPr marL="1143919" indent="-228784">
              <a:defRPr>
                <a:solidFill>
                  <a:schemeClr val="tx1"/>
                </a:solidFill>
                <a:latin typeface="Calibri" panose="020F0502020204030204" pitchFamily="34" charset="0"/>
              </a:defRPr>
            </a:lvl3pPr>
            <a:lvl4pPr marL="1601486" indent="-228784">
              <a:defRPr>
                <a:solidFill>
                  <a:schemeClr val="tx1"/>
                </a:solidFill>
                <a:latin typeface="Calibri" panose="020F0502020204030204" pitchFamily="34" charset="0"/>
              </a:defRPr>
            </a:lvl4pPr>
            <a:lvl5pPr marL="2059054" indent="-228784">
              <a:defRPr>
                <a:solidFill>
                  <a:schemeClr val="tx1"/>
                </a:solidFill>
                <a:latin typeface="Calibri" panose="020F0502020204030204" pitchFamily="34" charset="0"/>
              </a:defRPr>
            </a:lvl5pPr>
            <a:lvl6pPr marL="2516621" indent="-228784" eaLnBrk="0" fontAlgn="base" hangingPunct="0">
              <a:spcBef>
                <a:spcPct val="0"/>
              </a:spcBef>
              <a:spcAft>
                <a:spcPct val="0"/>
              </a:spcAft>
              <a:defRPr>
                <a:solidFill>
                  <a:schemeClr val="tx1"/>
                </a:solidFill>
                <a:latin typeface="Calibri" panose="020F0502020204030204" pitchFamily="34" charset="0"/>
              </a:defRPr>
            </a:lvl6pPr>
            <a:lvl7pPr marL="2974189" indent="-228784" eaLnBrk="0" fontAlgn="base" hangingPunct="0">
              <a:spcBef>
                <a:spcPct val="0"/>
              </a:spcBef>
              <a:spcAft>
                <a:spcPct val="0"/>
              </a:spcAft>
              <a:defRPr>
                <a:solidFill>
                  <a:schemeClr val="tx1"/>
                </a:solidFill>
                <a:latin typeface="Calibri" panose="020F0502020204030204" pitchFamily="34" charset="0"/>
              </a:defRPr>
            </a:lvl7pPr>
            <a:lvl8pPr marL="3431756" indent="-228784" eaLnBrk="0" fontAlgn="base" hangingPunct="0">
              <a:spcBef>
                <a:spcPct val="0"/>
              </a:spcBef>
              <a:spcAft>
                <a:spcPct val="0"/>
              </a:spcAft>
              <a:defRPr>
                <a:solidFill>
                  <a:schemeClr val="tx1"/>
                </a:solidFill>
                <a:latin typeface="Calibri" panose="020F0502020204030204" pitchFamily="34" charset="0"/>
              </a:defRPr>
            </a:lvl8pPr>
            <a:lvl9pPr marL="3889324" indent="-228784" eaLnBrk="0" fontAlgn="base" hangingPunct="0">
              <a:spcBef>
                <a:spcPct val="0"/>
              </a:spcBef>
              <a:spcAft>
                <a:spcPct val="0"/>
              </a:spcAft>
              <a:defRPr>
                <a:solidFill>
                  <a:schemeClr val="tx1"/>
                </a:solidFill>
                <a:latin typeface="Calibri" panose="020F0502020204030204" pitchFamily="34" charset="0"/>
              </a:defRPr>
            </a:lvl9pPr>
          </a:lstStyle>
          <a:p>
            <a:fld id="{7637A7CF-B6B1-46C3-A0D3-D26BDA491EC1}" type="slidenum">
              <a:rPr lang="en-GB" altLang="en-US" smtClean="0">
                <a:solidFill>
                  <a:srgbClr val="000000"/>
                </a:solidFill>
                <a:latin typeface="Times New Roman" panose="02020603050405020304" pitchFamily="18" charset="0"/>
                <a:cs typeface="Times New Roman" panose="02020603050405020304" pitchFamily="18" charset="0"/>
              </a:rPr>
              <a:pPr/>
              <a:t>22</a:t>
            </a:fld>
            <a:endParaRPr lang="en-GB" altLang="en-US" dirty="0">
              <a:solidFill>
                <a:srgbClr val="000000"/>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3</a:t>
            </a:fld>
            <a:endParaRPr lang="en-GB" dirty="0"/>
          </a:p>
        </p:txBody>
      </p:sp>
    </p:spTree>
    <p:extLst>
      <p:ext uri="{BB962C8B-B14F-4D97-AF65-F5344CB8AC3E}">
        <p14:creationId xmlns:p14="http://schemas.microsoft.com/office/powerpoint/2010/main" val="30662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4</a:t>
            </a:fld>
            <a:endParaRPr lang="en-GB" dirty="0"/>
          </a:p>
        </p:txBody>
      </p:sp>
    </p:spTree>
    <p:extLst>
      <p:ext uri="{BB962C8B-B14F-4D97-AF65-F5344CB8AC3E}">
        <p14:creationId xmlns:p14="http://schemas.microsoft.com/office/powerpoint/2010/main" val="4213212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5</a:t>
            </a:fld>
            <a:endParaRPr lang="en-GB" dirty="0"/>
          </a:p>
        </p:txBody>
      </p:sp>
    </p:spTree>
    <p:extLst>
      <p:ext uri="{BB962C8B-B14F-4D97-AF65-F5344CB8AC3E}">
        <p14:creationId xmlns:p14="http://schemas.microsoft.com/office/powerpoint/2010/main" val="2394453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6</a:t>
            </a:fld>
            <a:endParaRPr lang="en-GB" dirty="0"/>
          </a:p>
        </p:txBody>
      </p:sp>
    </p:spTree>
    <p:extLst>
      <p:ext uri="{BB962C8B-B14F-4D97-AF65-F5344CB8AC3E}">
        <p14:creationId xmlns:p14="http://schemas.microsoft.com/office/powerpoint/2010/main" val="1568743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F43708E1-462C-497A-97BB-57B5946862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588B76C3-2E18-439C-B164-298A25BFB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35844" name="Slide Number Placeholder 3">
            <a:extLst>
              <a:ext uri="{FF2B5EF4-FFF2-40B4-BE49-F238E27FC236}">
                <a16:creationId xmlns:a16="http://schemas.microsoft.com/office/drawing/2014/main" xmlns="" id="{BC168B85-400C-40C7-A517-2635DB1B9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3548" indent="-285979">
              <a:defRPr>
                <a:solidFill>
                  <a:schemeClr val="tx1"/>
                </a:solidFill>
                <a:latin typeface="Calibri" panose="020F0502020204030204" pitchFamily="34" charset="0"/>
              </a:defRPr>
            </a:lvl2pPr>
            <a:lvl3pPr marL="1143919" indent="-228784">
              <a:defRPr>
                <a:solidFill>
                  <a:schemeClr val="tx1"/>
                </a:solidFill>
                <a:latin typeface="Calibri" panose="020F0502020204030204" pitchFamily="34" charset="0"/>
              </a:defRPr>
            </a:lvl3pPr>
            <a:lvl4pPr marL="1601486" indent="-228784">
              <a:defRPr>
                <a:solidFill>
                  <a:schemeClr val="tx1"/>
                </a:solidFill>
                <a:latin typeface="Calibri" panose="020F0502020204030204" pitchFamily="34" charset="0"/>
              </a:defRPr>
            </a:lvl4pPr>
            <a:lvl5pPr marL="2059054" indent="-228784">
              <a:defRPr>
                <a:solidFill>
                  <a:schemeClr val="tx1"/>
                </a:solidFill>
                <a:latin typeface="Calibri" panose="020F0502020204030204" pitchFamily="34" charset="0"/>
              </a:defRPr>
            </a:lvl5pPr>
            <a:lvl6pPr marL="2516621" indent="-228784" eaLnBrk="0" fontAlgn="base" hangingPunct="0">
              <a:spcBef>
                <a:spcPct val="0"/>
              </a:spcBef>
              <a:spcAft>
                <a:spcPct val="0"/>
              </a:spcAft>
              <a:defRPr>
                <a:solidFill>
                  <a:schemeClr val="tx1"/>
                </a:solidFill>
                <a:latin typeface="Calibri" panose="020F0502020204030204" pitchFamily="34" charset="0"/>
              </a:defRPr>
            </a:lvl6pPr>
            <a:lvl7pPr marL="2974189" indent="-228784" eaLnBrk="0" fontAlgn="base" hangingPunct="0">
              <a:spcBef>
                <a:spcPct val="0"/>
              </a:spcBef>
              <a:spcAft>
                <a:spcPct val="0"/>
              </a:spcAft>
              <a:defRPr>
                <a:solidFill>
                  <a:schemeClr val="tx1"/>
                </a:solidFill>
                <a:latin typeface="Calibri" panose="020F0502020204030204" pitchFamily="34" charset="0"/>
              </a:defRPr>
            </a:lvl7pPr>
            <a:lvl8pPr marL="3431756" indent="-228784" eaLnBrk="0" fontAlgn="base" hangingPunct="0">
              <a:spcBef>
                <a:spcPct val="0"/>
              </a:spcBef>
              <a:spcAft>
                <a:spcPct val="0"/>
              </a:spcAft>
              <a:defRPr>
                <a:solidFill>
                  <a:schemeClr val="tx1"/>
                </a:solidFill>
                <a:latin typeface="Calibri" panose="020F0502020204030204" pitchFamily="34" charset="0"/>
              </a:defRPr>
            </a:lvl8pPr>
            <a:lvl9pPr marL="3889324" indent="-228784" eaLnBrk="0" fontAlgn="base" hangingPunct="0">
              <a:spcBef>
                <a:spcPct val="0"/>
              </a:spcBef>
              <a:spcAft>
                <a:spcPct val="0"/>
              </a:spcAft>
              <a:defRPr>
                <a:solidFill>
                  <a:schemeClr val="tx1"/>
                </a:solidFill>
                <a:latin typeface="Calibri" panose="020F0502020204030204" pitchFamily="34" charset="0"/>
              </a:defRPr>
            </a:lvl9pPr>
          </a:lstStyle>
          <a:p>
            <a:fld id="{218F4B93-70B3-49CA-86EE-C7872FE6987C}" type="slidenum">
              <a:rPr lang="en-GB" altLang="en-US" smtClean="0">
                <a:solidFill>
                  <a:srgbClr val="000000"/>
                </a:solidFill>
                <a:cs typeface="Arial" panose="020B0604020202020204" pitchFamily="34" charset="0"/>
              </a:rPr>
              <a:pPr/>
              <a:t>7</a:t>
            </a:fld>
            <a:endParaRPr lang="en-GB" altLang="en-US" dirty="0">
              <a:solidFill>
                <a:srgbClr val="000000"/>
              </a:solidFill>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8</a:t>
            </a:fld>
            <a:endParaRPr lang="en-GB" dirty="0"/>
          </a:p>
        </p:txBody>
      </p:sp>
    </p:spTree>
    <p:extLst>
      <p:ext uri="{BB962C8B-B14F-4D97-AF65-F5344CB8AC3E}">
        <p14:creationId xmlns:p14="http://schemas.microsoft.com/office/powerpoint/2010/main" val="2015747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415C262-F13F-4B47-ADB8-0D58B1570346}" type="slidenum">
              <a:rPr lang="en-GB" smtClean="0"/>
              <a:t>9</a:t>
            </a:fld>
            <a:endParaRPr lang="en-GB" dirty="0"/>
          </a:p>
        </p:txBody>
      </p:sp>
    </p:spTree>
    <p:extLst>
      <p:ext uri="{BB962C8B-B14F-4D97-AF65-F5344CB8AC3E}">
        <p14:creationId xmlns:p14="http://schemas.microsoft.com/office/powerpoint/2010/main" val="3216565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C7FC16-E27D-4B4B-82AE-2A17720487C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099E53F2-E2AF-46CE-937F-85EA899B9FB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F0C10824-450B-4272-8B5C-3561BA532384}"/>
              </a:ext>
            </a:extLst>
          </p:cNvPr>
          <p:cNvSpPr>
            <a:spLocks noGrp="1"/>
          </p:cNvSpPr>
          <p:nvPr>
            <p:ph type="dt" sz="half" idx="10"/>
          </p:nvPr>
        </p:nvSpPr>
        <p:spPr/>
        <p:txBody>
          <a:bodyPr/>
          <a:lstStyle/>
          <a:p>
            <a:pPr>
              <a:defRPr/>
            </a:pPr>
            <a:fld id="{3243594C-696C-4E6D-BA97-8847CF789AB5}" type="datetimeFigureOut">
              <a:rPr lang="en-GB" smtClean="0"/>
              <a:pPr>
                <a:defRPr/>
              </a:pPr>
              <a:t>02/08/2019</a:t>
            </a:fld>
            <a:endParaRPr lang="en-GB" dirty="0"/>
          </a:p>
        </p:txBody>
      </p:sp>
      <p:sp>
        <p:nvSpPr>
          <p:cNvPr id="5" name="Footer Placeholder 4">
            <a:extLst>
              <a:ext uri="{FF2B5EF4-FFF2-40B4-BE49-F238E27FC236}">
                <a16:creationId xmlns:a16="http://schemas.microsoft.com/office/drawing/2014/main" xmlns="" id="{A3194B83-6E12-47B4-8D67-ACDA9624C9CF}"/>
              </a:ext>
            </a:extLst>
          </p:cNvPr>
          <p:cNvSpPr>
            <a:spLocks noGrp="1"/>
          </p:cNvSpPr>
          <p:nvPr>
            <p:ph type="ftr" sz="quarter" idx="11"/>
          </p:nvPr>
        </p:nvSpPr>
        <p:spPr/>
        <p:txBody>
          <a:bodyPr/>
          <a:lstStyle/>
          <a:p>
            <a:pPr>
              <a:defRPr/>
            </a:pPr>
            <a:endParaRPr lang="en-GB" dirty="0"/>
          </a:p>
        </p:txBody>
      </p:sp>
      <p:sp>
        <p:nvSpPr>
          <p:cNvPr id="6" name="Slide Number Placeholder 5">
            <a:extLst>
              <a:ext uri="{FF2B5EF4-FFF2-40B4-BE49-F238E27FC236}">
                <a16:creationId xmlns:a16="http://schemas.microsoft.com/office/drawing/2014/main" xmlns="" id="{3A0BA0FE-397D-44E7-8DA8-4F6B3B0A4D20}"/>
              </a:ext>
            </a:extLst>
          </p:cNvPr>
          <p:cNvSpPr>
            <a:spLocks noGrp="1"/>
          </p:cNvSpPr>
          <p:nvPr>
            <p:ph type="sldNum" sz="quarter" idx="12"/>
          </p:nvPr>
        </p:nvSpPr>
        <p:spPr/>
        <p:txBody>
          <a:bodyPr/>
          <a:lstStyle/>
          <a:p>
            <a:pPr>
              <a:defRPr/>
            </a:pPr>
            <a:fld id="{6B106DA5-C588-4A8C-BC94-88570264B799}" type="slidenum">
              <a:rPr lang="en-GB" smtClean="0"/>
              <a:pPr>
                <a:defRPr/>
              </a:pPr>
              <a:t>‹#›</a:t>
            </a:fld>
            <a:endParaRPr lang="en-GB" dirty="0"/>
          </a:p>
        </p:txBody>
      </p:sp>
    </p:spTree>
    <p:extLst>
      <p:ext uri="{BB962C8B-B14F-4D97-AF65-F5344CB8AC3E}">
        <p14:creationId xmlns:p14="http://schemas.microsoft.com/office/powerpoint/2010/main" val="1998378735"/>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F5227B-83EE-438A-A0EC-A535C8EAFE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622DEB4F-BB54-43E6-9CA6-A9C8C290EC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2F768626-AFC5-43B4-86F7-C66B233E2C62}"/>
              </a:ext>
            </a:extLst>
          </p:cNvPr>
          <p:cNvSpPr>
            <a:spLocks noGrp="1"/>
          </p:cNvSpPr>
          <p:nvPr>
            <p:ph type="dt" sz="half" idx="10"/>
          </p:nvPr>
        </p:nvSpPr>
        <p:spPr/>
        <p:txBody>
          <a:bodyPr/>
          <a:lstStyle/>
          <a:p>
            <a:pPr>
              <a:defRPr/>
            </a:pPr>
            <a:fld id="{C4E849E7-6D1F-43CE-B1B7-010A8A44EB66}" type="datetimeFigureOut">
              <a:rPr lang="en-GB" smtClean="0"/>
              <a:pPr>
                <a:defRPr/>
              </a:pPr>
              <a:t>02/08/2019</a:t>
            </a:fld>
            <a:endParaRPr lang="en-GB" dirty="0"/>
          </a:p>
        </p:txBody>
      </p:sp>
      <p:sp>
        <p:nvSpPr>
          <p:cNvPr id="5" name="Footer Placeholder 4">
            <a:extLst>
              <a:ext uri="{FF2B5EF4-FFF2-40B4-BE49-F238E27FC236}">
                <a16:creationId xmlns:a16="http://schemas.microsoft.com/office/drawing/2014/main" xmlns="" id="{FF13B460-7A46-40C6-8D69-C33FBBFE2CAF}"/>
              </a:ext>
            </a:extLst>
          </p:cNvPr>
          <p:cNvSpPr>
            <a:spLocks noGrp="1"/>
          </p:cNvSpPr>
          <p:nvPr>
            <p:ph type="ftr" sz="quarter" idx="11"/>
          </p:nvPr>
        </p:nvSpPr>
        <p:spPr/>
        <p:txBody>
          <a:bodyPr/>
          <a:lstStyle/>
          <a:p>
            <a:pPr>
              <a:defRPr/>
            </a:pPr>
            <a:endParaRPr lang="en-GB" dirty="0"/>
          </a:p>
        </p:txBody>
      </p:sp>
      <p:sp>
        <p:nvSpPr>
          <p:cNvPr id="6" name="Slide Number Placeholder 5">
            <a:extLst>
              <a:ext uri="{FF2B5EF4-FFF2-40B4-BE49-F238E27FC236}">
                <a16:creationId xmlns:a16="http://schemas.microsoft.com/office/drawing/2014/main" xmlns="" id="{338697A2-6B68-4FD8-90DC-A91B38AA6921}"/>
              </a:ext>
            </a:extLst>
          </p:cNvPr>
          <p:cNvSpPr>
            <a:spLocks noGrp="1"/>
          </p:cNvSpPr>
          <p:nvPr>
            <p:ph type="sldNum" sz="quarter" idx="12"/>
          </p:nvPr>
        </p:nvSpPr>
        <p:spPr/>
        <p:txBody>
          <a:bodyPr/>
          <a:lstStyle/>
          <a:p>
            <a:pPr>
              <a:defRPr/>
            </a:pPr>
            <a:fld id="{4DB72D8E-E154-4FBD-9633-9A647C5822FE}" type="slidenum">
              <a:rPr lang="en-GB" smtClean="0"/>
              <a:pPr>
                <a:defRPr/>
              </a:pPr>
              <a:t>‹#›</a:t>
            </a:fld>
            <a:endParaRPr lang="en-GB" dirty="0"/>
          </a:p>
        </p:txBody>
      </p:sp>
    </p:spTree>
    <p:extLst>
      <p:ext uri="{BB962C8B-B14F-4D97-AF65-F5344CB8AC3E}">
        <p14:creationId xmlns:p14="http://schemas.microsoft.com/office/powerpoint/2010/main" val="2984562997"/>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F9F5BB7-8C94-468E-956A-A55AD114B66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081F0D74-9AEB-4E92-ADDD-8825CBF728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41301AD4-34D5-4D14-BD62-FA6C87C24370}"/>
              </a:ext>
            </a:extLst>
          </p:cNvPr>
          <p:cNvSpPr>
            <a:spLocks noGrp="1"/>
          </p:cNvSpPr>
          <p:nvPr>
            <p:ph type="dt" sz="half" idx="10"/>
          </p:nvPr>
        </p:nvSpPr>
        <p:spPr/>
        <p:txBody>
          <a:bodyPr/>
          <a:lstStyle/>
          <a:p>
            <a:pPr>
              <a:defRPr/>
            </a:pPr>
            <a:fld id="{831D6AF6-6EE6-4DB2-8177-A14DC14559DB}" type="datetimeFigureOut">
              <a:rPr lang="en-GB" smtClean="0"/>
              <a:pPr>
                <a:defRPr/>
              </a:pPr>
              <a:t>02/08/2019</a:t>
            </a:fld>
            <a:endParaRPr lang="en-GB" dirty="0"/>
          </a:p>
        </p:txBody>
      </p:sp>
      <p:sp>
        <p:nvSpPr>
          <p:cNvPr id="5" name="Footer Placeholder 4">
            <a:extLst>
              <a:ext uri="{FF2B5EF4-FFF2-40B4-BE49-F238E27FC236}">
                <a16:creationId xmlns:a16="http://schemas.microsoft.com/office/drawing/2014/main" xmlns="" id="{642083D3-60A7-4F45-95F1-A860B7824C55}"/>
              </a:ext>
            </a:extLst>
          </p:cNvPr>
          <p:cNvSpPr>
            <a:spLocks noGrp="1"/>
          </p:cNvSpPr>
          <p:nvPr>
            <p:ph type="ftr" sz="quarter" idx="11"/>
          </p:nvPr>
        </p:nvSpPr>
        <p:spPr/>
        <p:txBody>
          <a:bodyPr/>
          <a:lstStyle/>
          <a:p>
            <a:pPr>
              <a:defRPr/>
            </a:pPr>
            <a:endParaRPr lang="en-GB" dirty="0"/>
          </a:p>
        </p:txBody>
      </p:sp>
      <p:sp>
        <p:nvSpPr>
          <p:cNvPr id="6" name="Slide Number Placeholder 5">
            <a:extLst>
              <a:ext uri="{FF2B5EF4-FFF2-40B4-BE49-F238E27FC236}">
                <a16:creationId xmlns:a16="http://schemas.microsoft.com/office/drawing/2014/main" xmlns="" id="{D12FDE9D-BC47-47DC-ACA3-5A8B13AEDBE1}"/>
              </a:ext>
            </a:extLst>
          </p:cNvPr>
          <p:cNvSpPr>
            <a:spLocks noGrp="1"/>
          </p:cNvSpPr>
          <p:nvPr>
            <p:ph type="sldNum" sz="quarter" idx="12"/>
          </p:nvPr>
        </p:nvSpPr>
        <p:spPr/>
        <p:txBody>
          <a:bodyPr/>
          <a:lstStyle/>
          <a:p>
            <a:pPr>
              <a:defRPr/>
            </a:pPr>
            <a:fld id="{323CC66B-D336-484C-BB8D-83486CA65940}" type="slidenum">
              <a:rPr lang="en-GB" smtClean="0"/>
              <a:pPr>
                <a:defRPr/>
              </a:pPr>
              <a:t>‹#›</a:t>
            </a:fld>
            <a:endParaRPr lang="en-GB" dirty="0"/>
          </a:p>
        </p:txBody>
      </p:sp>
    </p:spTree>
    <p:extLst>
      <p:ext uri="{BB962C8B-B14F-4D97-AF65-F5344CB8AC3E}">
        <p14:creationId xmlns:p14="http://schemas.microsoft.com/office/powerpoint/2010/main" val="175501771"/>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32DEFD-52ED-4B28-8E25-8C739FC90A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E49EEDC6-91A9-4CD2-B0F0-0FEF16A8B3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E790E1C4-1FA1-4CA5-9AE2-9AB8049F764D}"/>
              </a:ext>
            </a:extLst>
          </p:cNvPr>
          <p:cNvSpPr>
            <a:spLocks noGrp="1"/>
          </p:cNvSpPr>
          <p:nvPr>
            <p:ph type="dt" sz="half" idx="10"/>
          </p:nvPr>
        </p:nvSpPr>
        <p:spPr/>
        <p:txBody>
          <a:bodyPr/>
          <a:lstStyle/>
          <a:p>
            <a:pPr>
              <a:defRPr/>
            </a:pPr>
            <a:fld id="{E1FAB6FE-0589-44AB-AA42-1C7C1D67FC46}" type="datetimeFigureOut">
              <a:rPr lang="en-GB" smtClean="0"/>
              <a:pPr>
                <a:defRPr/>
              </a:pPr>
              <a:t>02/08/2019</a:t>
            </a:fld>
            <a:endParaRPr lang="en-GB" dirty="0"/>
          </a:p>
        </p:txBody>
      </p:sp>
      <p:sp>
        <p:nvSpPr>
          <p:cNvPr id="5" name="Footer Placeholder 4">
            <a:extLst>
              <a:ext uri="{FF2B5EF4-FFF2-40B4-BE49-F238E27FC236}">
                <a16:creationId xmlns:a16="http://schemas.microsoft.com/office/drawing/2014/main" xmlns="" id="{F20CDA3F-BCFE-4FB3-A3C4-4ABDD659BCE6}"/>
              </a:ext>
            </a:extLst>
          </p:cNvPr>
          <p:cNvSpPr>
            <a:spLocks noGrp="1"/>
          </p:cNvSpPr>
          <p:nvPr>
            <p:ph type="ftr" sz="quarter" idx="11"/>
          </p:nvPr>
        </p:nvSpPr>
        <p:spPr/>
        <p:txBody>
          <a:bodyPr/>
          <a:lstStyle/>
          <a:p>
            <a:pPr>
              <a:defRPr/>
            </a:pPr>
            <a:endParaRPr lang="en-GB" dirty="0"/>
          </a:p>
        </p:txBody>
      </p:sp>
      <p:sp>
        <p:nvSpPr>
          <p:cNvPr id="6" name="Slide Number Placeholder 5">
            <a:extLst>
              <a:ext uri="{FF2B5EF4-FFF2-40B4-BE49-F238E27FC236}">
                <a16:creationId xmlns:a16="http://schemas.microsoft.com/office/drawing/2014/main" xmlns="" id="{2988C524-61E9-4BB7-8F9B-D8785F1A0815}"/>
              </a:ext>
            </a:extLst>
          </p:cNvPr>
          <p:cNvSpPr>
            <a:spLocks noGrp="1"/>
          </p:cNvSpPr>
          <p:nvPr>
            <p:ph type="sldNum" sz="quarter" idx="12"/>
          </p:nvPr>
        </p:nvSpPr>
        <p:spPr/>
        <p:txBody>
          <a:bodyPr/>
          <a:lstStyle/>
          <a:p>
            <a:pPr>
              <a:defRPr/>
            </a:pPr>
            <a:fld id="{F62CC5A3-1CF5-422E-A29A-A83327324765}" type="slidenum">
              <a:rPr lang="en-GB" smtClean="0"/>
              <a:pPr>
                <a:defRPr/>
              </a:pPr>
              <a:t>‹#›</a:t>
            </a:fld>
            <a:endParaRPr lang="en-GB" dirty="0"/>
          </a:p>
        </p:txBody>
      </p:sp>
    </p:spTree>
    <p:extLst>
      <p:ext uri="{BB962C8B-B14F-4D97-AF65-F5344CB8AC3E}">
        <p14:creationId xmlns:p14="http://schemas.microsoft.com/office/powerpoint/2010/main" val="4274423219"/>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1D8A6-FDBC-4F65-8E9C-E7861FBCE1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F286D61-34A0-478D-8AB6-F6798887B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306DB21-5C64-4783-89CB-76B345A14E40}"/>
              </a:ext>
            </a:extLst>
          </p:cNvPr>
          <p:cNvSpPr>
            <a:spLocks noGrp="1"/>
          </p:cNvSpPr>
          <p:nvPr>
            <p:ph type="dt" sz="half" idx="10"/>
          </p:nvPr>
        </p:nvSpPr>
        <p:spPr/>
        <p:txBody>
          <a:bodyPr/>
          <a:lstStyle/>
          <a:p>
            <a:pPr>
              <a:defRPr/>
            </a:pPr>
            <a:fld id="{B8E1EC63-814E-4298-82AA-8DD4C90CCF65}" type="datetimeFigureOut">
              <a:rPr lang="en-GB" smtClean="0"/>
              <a:pPr>
                <a:defRPr/>
              </a:pPr>
              <a:t>02/08/2019</a:t>
            </a:fld>
            <a:endParaRPr lang="en-GB" dirty="0"/>
          </a:p>
        </p:txBody>
      </p:sp>
      <p:sp>
        <p:nvSpPr>
          <p:cNvPr id="5" name="Footer Placeholder 4">
            <a:extLst>
              <a:ext uri="{FF2B5EF4-FFF2-40B4-BE49-F238E27FC236}">
                <a16:creationId xmlns:a16="http://schemas.microsoft.com/office/drawing/2014/main" xmlns="" id="{9F00D63A-1C19-42AE-90FF-0507AFC64914}"/>
              </a:ext>
            </a:extLst>
          </p:cNvPr>
          <p:cNvSpPr>
            <a:spLocks noGrp="1"/>
          </p:cNvSpPr>
          <p:nvPr>
            <p:ph type="ftr" sz="quarter" idx="11"/>
          </p:nvPr>
        </p:nvSpPr>
        <p:spPr/>
        <p:txBody>
          <a:bodyPr/>
          <a:lstStyle/>
          <a:p>
            <a:pPr>
              <a:defRPr/>
            </a:pPr>
            <a:endParaRPr lang="en-GB" dirty="0"/>
          </a:p>
        </p:txBody>
      </p:sp>
      <p:sp>
        <p:nvSpPr>
          <p:cNvPr id="6" name="Slide Number Placeholder 5">
            <a:extLst>
              <a:ext uri="{FF2B5EF4-FFF2-40B4-BE49-F238E27FC236}">
                <a16:creationId xmlns:a16="http://schemas.microsoft.com/office/drawing/2014/main" xmlns="" id="{F626EF3C-E18D-4E1A-ADC1-065F7F9B5097}"/>
              </a:ext>
            </a:extLst>
          </p:cNvPr>
          <p:cNvSpPr>
            <a:spLocks noGrp="1"/>
          </p:cNvSpPr>
          <p:nvPr>
            <p:ph type="sldNum" sz="quarter" idx="12"/>
          </p:nvPr>
        </p:nvSpPr>
        <p:spPr/>
        <p:txBody>
          <a:bodyPr/>
          <a:lstStyle/>
          <a:p>
            <a:pPr>
              <a:defRPr/>
            </a:pPr>
            <a:fld id="{773B8F36-9D7A-4296-98FD-3C480CC98450}" type="slidenum">
              <a:rPr lang="en-GB" smtClean="0"/>
              <a:pPr>
                <a:defRPr/>
              </a:pPr>
              <a:t>‹#›</a:t>
            </a:fld>
            <a:endParaRPr lang="en-GB" dirty="0"/>
          </a:p>
        </p:txBody>
      </p:sp>
    </p:spTree>
    <p:extLst>
      <p:ext uri="{BB962C8B-B14F-4D97-AF65-F5344CB8AC3E}">
        <p14:creationId xmlns:p14="http://schemas.microsoft.com/office/powerpoint/2010/main" val="169142215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24369A-32B2-405F-926E-7C523F47A0F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80C5BF2-D988-4B39-9A92-5AC2C1A078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CD7132F1-9BDB-42F8-B47C-608597BD76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64475841-7F8B-4283-94BC-26D5F81DCDE4}"/>
              </a:ext>
            </a:extLst>
          </p:cNvPr>
          <p:cNvSpPr>
            <a:spLocks noGrp="1"/>
          </p:cNvSpPr>
          <p:nvPr>
            <p:ph type="dt" sz="half" idx="10"/>
          </p:nvPr>
        </p:nvSpPr>
        <p:spPr/>
        <p:txBody>
          <a:bodyPr/>
          <a:lstStyle/>
          <a:p>
            <a:pPr>
              <a:defRPr/>
            </a:pPr>
            <a:fld id="{69B875D0-07DC-4DD7-B561-FD2A09C970E2}" type="datetimeFigureOut">
              <a:rPr lang="en-GB" smtClean="0"/>
              <a:pPr>
                <a:defRPr/>
              </a:pPr>
              <a:t>02/08/2019</a:t>
            </a:fld>
            <a:endParaRPr lang="en-GB" dirty="0"/>
          </a:p>
        </p:txBody>
      </p:sp>
      <p:sp>
        <p:nvSpPr>
          <p:cNvPr id="6" name="Footer Placeholder 5">
            <a:extLst>
              <a:ext uri="{FF2B5EF4-FFF2-40B4-BE49-F238E27FC236}">
                <a16:creationId xmlns:a16="http://schemas.microsoft.com/office/drawing/2014/main" xmlns="" id="{9D9163A5-CB7E-4640-93CD-0B6A2FBE835C}"/>
              </a:ext>
            </a:extLst>
          </p:cNvPr>
          <p:cNvSpPr>
            <a:spLocks noGrp="1"/>
          </p:cNvSpPr>
          <p:nvPr>
            <p:ph type="ftr" sz="quarter" idx="11"/>
          </p:nvPr>
        </p:nvSpPr>
        <p:spPr/>
        <p:txBody>
          <a:bodyPr/>
          <a:lstStyle/>
          <a:p>
            <a:pPr>
              <a:defRPr/>
            </a:pPr>
            <a:endParaRPr lang="en-GB" dirty="0"/>
          </a:p>
        </p:txBody>
      </p:sp>
      <p:sp>
        <p:nvSpPr>
          <p:cNvPr id="7" name="Slide Number Placeholder 6">
            <a:extLst>
              <a:ext uri="{FF2B5EF4-FFF2-40B4-BE49-F238E27FC236}">
                <a16:creationId xmlns:a16="http://schemas.microsoft.com/office/drawing/2014/main" xmlns="" id="{DFBDACB3-0CB5-44D3-BE10-2827CAB68EB7}"/>
              </a:ext>
            </a:extLst>
          </p:cNvPr>
          <p:cNvSpPr>
            <a:spLocks noGrp="1"/>
          </p:cNvSpPr>
          <p:nvPr>
            <p:ph type="sldNum" sz="quarter" idx="12"/>
          </p:nvPr>
        </p:nvSpPr>
        <p:spPr/>
        <p:txBody>
          <a:bodyPr/>
          <a:lstStyle/>
          <a:p>
            <a:pPr>
              <a:defRPr/>
            </a:pPr>
            <a:fld id="{3C698E2E-1459-4A1D-B9AD-FBF59BCBC0B5}" type="slidenum">
              <a:rPr lang="en-GB" smtClean="0"/>
              <a:pPr>
                <a:defRPr/>
              </a:pPr>
              <a:t>‹#›</a:t>
            </a:fld>
            <a:endParaRPr lang="en-GB" dirty="0"/>
          </a:p>
        </p:txBody>
      </p:sp>
    </p:spTree>
    <p:extLst>
      <p:ext uri="{BB962C8B-B14F-4D97-AF65-F5344CB8AC3E}">
        <p14:creationId xmlns:p14="http://schemas.microsoft.com/office/powerpoint/2010/main" val="1545954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39BC28-5FFE-4381-AC9E-126AE595E81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90F94FD5-662A-4153-B368-86C178215D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F1142C4-1361-4DEE-B297-1B2192A6A0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B7049478-E2E8-42C5-9371-2D362B8A81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E84BF66-0115-4F7B-9B05-9B4D0C135F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B08D1BF-99D3-4AC1-87FE-A727C53AF456}"/>
              </a:ext>
            </a:extLst>
          </p:cNvPr>
          <p:cNvSpPr>
            <a:spLocks noGrp="1"/>
          </p:cNvSpPr>
          <p:nvPr>
            <p:ph type="dt" sz="half" idx="10"/>
          </p:nvPr>
        </p:nvSpPr>
        <p:spPr/>
        <p:txBody>
          <a:bodyPr/>
          <a:lstStyle/>
          <a:p>
            <a:pPr>
              <a:defRPr/>
            </a:pPr>
            <a:fld id="{AB394E10-C66D-4F7A-8BDF-F336F2475570}" type="datetimeFigureOut">
              <a:rPr lang="en-GB" smtClean="0"/>
              <a:pPr>
                <a:defRPr/>
              </a:pPr>
              <a:t>02/08/2019</a:t>
            </a:fld>
            <a:endParaRPr lang="en-GB" dirty="0"/>
          </a:p>
        </p:txBody>
      </p:sp>
      <p:sp>
        <p:nvSpPr>
          <p:cNvPr id="8" name="Footer Placeholder 7">
            <a:extLst>
              <a:ext uri="{FF2B5EF4-FFF2-40B4-BE49-F238E27FC236}">
                <a16:creationId xmlns:a16="http://schemas.microsoft.com/office/drawing/2014/main" xmlns="" id="{7D6AF294-B76D-4A88-BE7B-FD0E9F5FB7C0}"/>
              </a:ext>
            </a:extLst>
          </p:cNvPr>
          <p:cNvSpPr>
            <a:spLocks noGrp="1"/>
          </p:cNvSpPr>
          <p:nvPr>
            <p:ph type="ftr" sz="quarter" idx="11"/>
          </p:nvPr>
        </p:nvSpPr>
        <p:spPr/>
        <p:txBody>
          <a:bodyPr/>
          <a:lstStyle/>
          <a:p>
            <a:pPr>
              <a:defRPr/>
            </a:pPr>
            <a:endParaRPr lang="en-GB" dirty="0"/>
          </a:p>
        </p:txBody>
      </p:sp>
      <p:sp>
        <p:nvSpPr>
          <p:cNvPr id="9" name="Slide Number Placeholder 8">
            <a:extLst>
              <a:ext uri="{FF2B5EF4-FFF2-40B4-BE49-F238E27FC236}">
                <a16:creationId xmlns:a16="http://schemas.microsoft.com/office/drawing/2014/main" xmlns="" id="{86B75A43-6847-4EE3-BEAE-EFDC903ADB18}"/>
              </a:ext>
            </a:extLst>
          </p:cNvPr>
          <p:cNvSpPr>
            <a:spLocks noGrp="1"/>
          </p:cNvSpPr>
          <p:nvPr>
            <p:ph type="sldNum" sz="quarter" idx="12"/>
          </p:nvPr>
        </p:nvSpPr>
        <p:spPr/>
        <p:txBody>
          <a:bodyPr/>
          <a:lstStyle/>
          <a:p>
            <a:pPr>
              <a:defRPr/>
            </a:pPr>
            <a:fld id="{AC9BCCC2-3E27-4763-8681-5A2BDD42CBDF}" type="slidenum">
              <a:rPr lang="en-GB" smtClean="0"/>
              <a:pPr>
                <a:defRPr/>
              </a:pPr>
              <a:t>‹#›</a:t>
            </a:fld>
            <a:endParaRPr lang="en-GB" dirty="0"/>
          </a:p>
        </p:txBody>
      </p:sp>
    </p:spTree>
    <p:extLst>
      <p:ext uri="{BB962C8B-B14F-4D97-AF65-F5344CB8AC3E}">
        <p14:creationId xmlns:p14="http://schemas.microsoft.com/office/powerpoint/2010/main" val="409510875"/>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0C37BB-1C04-4DF9-B898-77428A26B2A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89C50B9F-5B29-410A-BDA3-5E8283962A98}"/>
              </a:ext>
            </a:extLst>
          </p:cNvPr>
          <p:cNvSpPr>
            <a:spLocks noGrp="1"/>
          </p:cNvSpPr>
          <p:nvPr>
            <p:ph type="dt" sz="half" idx="10"/>
          </p:nvPr>
        </p:nvSpPr>
        <p:spPr/>
        <p:txBody>
          <a:bodyPr/>
          <a:lstStyle/>
          <a:p>
            <a:pPr>
              <a:defRPr/>
            </a:pPr>
            <a:fld id="{F196308F-B81E-473C-B57D-967B4BAA7DED}" type="datetimeFigureOut">
              <a:rPr lang="en-GB" smtClean="0"/>
              <a:pPr>
                <a:defRPr/>
              </a:pPr>
              <a:t>02/08/2019</a:t>
            </a:fld>
            <a:endParaRPr lang="en-GB" dirty="0"/>
          </a:p>
        </p:txBody>
      </p:sp>
      <p:sp>
        <p:nvSpPr>
          <p:cNvPr id="4" name="Footer Placeholder 3">
            <a:extLst>
              <a:ext uri="{FF2B5EF4-FFF2-40B4-BE49-F238E27FC236}">
                <a16:creationId xmlns:a16="http://schemas.microsoft.com/office/drawing/2014/main" xmlns="" id="{4DD1A00C-C8AC-4FB4-803A-867B8CF6FFEF}"/>
              </a:ext>
            </a:extLst>
          </p:cNvPr>
          <p:cNvSpPr>
            <a:spLocks noGrp="1"/>
          </p:cNvSpPr>
          <p:nvPr>
            <p:ph type="ftr" sz="quarter" idx="11"/>
          </p:nvPr>
        </p:nvSpPr>
        <p:spPr/>
        <p:txBody>
          <a:bodyPr/>
          <a:lstStyle/>
          <a:p>
            <a:pPr>
              <a:defRPr/>
            </a:pPr>
            <a:endParaRPr lang="en-GB" dirty="0"/>
          </a:p>
        </p:txBody>
      </p:sp>
      <p:sp>
        <p:nvSpPr>
          <p:cNvPr id="5" name="Slide Number Placeholder 4">
            <a:extLst>
              <a:ext uri="{FF2B5EF4-FFF2-40B4-BE49-F238E27FC236}">
                <a16:creationId xmlns:a16="http://schemas.microsoft.com/office/drawing/2014/main" xmlns="" id="{77A66117-E64B-47BF-906A-38E13682A03B}"/>
              </a:ext>
            </a:extLst>
          </p:cNvPr>
          <p:cNvSpPr>
            <a:spLocks noGrp="1"/>
          </p:cNvSpPr>
          <p:nvPr>
            <p:ph type="sldNum" sz="quarter" idx="12"/>
          </p:nvPr>
        </p:nvSpPr>
        <p:spPr/>
        <p:txBody>
          <a:bodyPr/>
          <a:lstStyle/>
          <a:p>
            <a:pPr>
              <a:defRPr/>
            </a:pPr>
            <a:fld id="{6271D562-27AE-4662-BBCC-E9AA76E9C720}" type="slidenum">
              <a:rPr lang="en-GB" smtClean="0"/>
              <a:pPr>
                <a:defRPr/>
              </a:pPr>
              <a:t>‹#›</a:t>
            </a:fld>
            <a:endParaRPr lang="en-GB" dirty="0"/>
          </a:p>
        </p:txBody>
      </p:sp>
    </p:spTree>
    <p:extLst>
      <p:ext uri="{BB962C8B-B14F-4D97-AF65-F5344CB8AC3E}">
        <p14:creationId xmlns:p14="http://schemas.microsoft.com/office/powerpoint/2010/main" val="679298341"/>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2B8DA1D-8802-44D0-AD1D-5F61E0FD125F}"/>
              </a:ext>
            </a:extLst>
          </p:cNvPr>
          <p:cNvSpPr>
            <a:spLocks noGrp="1"/>
          </p:cNvSpPr>
          <p:nvPr>
            <p:ph type="dt" sz="half" idx="10"/>
          </p:nvPr>
        </p:nvSpPr>
        <p:spPr/>
        <p:txBody>
          <a:bodyPr/>
          <a:lstStyle/>
          <a:p>
            <a:pPr>
              <a:defRPr/>
            </a:pPr>
            <a:fld id="{44994A05-90AB-4D9B-8842-3C05DCD140BE}" type="datetimeFigureOut">
              <a:rPr lang="en-GB" smtClean="0"/>
              <a:pPr>
                <a:defRPr/>
              </a:pPr>
              <a:t>02/08/2019</a:t>
            </a:fld>
            <a:endParaRPr lang="en-GB" dirty="0"/>
          </a:p>
        </p:txBody>
      </p:sp>
      <p:sp>
        <p:nvSpPr>
          <p:cNvPr id="3" name="Footer Placeholder 2">
            <a:extLst>
              <a:ext uri="{FF2B5EF4-FFF2-40B4-BE49-F238E27FC236}">
                <a16:creationId xmlns:a16="http://schemas.microsoft.com/office/drawing/2014/main" xmlns="" id="{8FCD61A8-F8FD-47E5-B687-216EA6CF2380}"/>
              </a:ext>
            </a:extLst>
          </p:cNvPr>
          <p:cNvSpPr>
            <a:spLocks noGrp="1"/>
          </p:cNvSpPr>
          <p:nvPr>
            <p:ph type="ftr" sz="quarter" idx="11"/>
          </p:nvPr>
        </p:nvSpPr>
        <p:spPr/>
        <p:txBody>
          <a:bodyPr/>
          <a:lstStyle/>
          <a:p>
            <a:pPr>
              <a:defRPr/>
            </a:pPr>
            <a:endParaRPr lang="en-GB" dirty="0"/>
          </a:p>
        </p:txBody>
      </p:sp>
      <p:sp>
        <p:nvSpPr>
          <p:cNvPr id="4" name="Slide Number Placeholder 3">
            <a:extLst>
              <a:ext uri="{FF2B5EF4-FFF2-40B4-BE49-F238E27FC236}">
                <a16:creationId xmlns:a16="http://schemas.microsoft.com/office/drawing/2014/main" xmlns="" id="{2C6DF9E6-2BEC-4434-ADEB-22B1E0A35ECA}"/>
              </a:ext>
            </a:extLst>
          </p:cNvPr>
          <p:cNvSpPr>
            <a:spLocks noGrp="1"/>
          </p:cNvSpPr>
          <p:nvPr>
            <p:ph type="sldNum" sz="quarter" idx="12"/>
          </p:nvPr>
        </p:nvSpPr>
        <p:spPr/>
        <p:txBody>
          <a:bodyPr/>
          <a:lstStyle/>
          <a:p>
            <a:pPr>
              <a:defRPr/>
            </a:pPr>
            <a:fld id="{79D68348-871C-4F92-AF01-5DF9E67627B3}" type="slidenum">
              <a:rPr lang="en-GB" smtClean="0"/>
              <a:pPr>
                <a:defRPr/>
              </a:pPr>
              <a:t>‹#›</a:t>
            </a:fld>
            <a:endParaRPr lang="en-GB" dirty="0"/>
          </a:p>
        </p:txBody>
      </p:sp>
    </p:spTree>
    <p:extLst>
      <p:ext uri="{BB962C8B-B14F-4D97-AF65-F5344CB8AC3E}">
        <p14:creationId xmlns:p14="http://schemas.microsoft.com/office/powerpoint/2010/main" val="2148439649"/>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CF93D1-98F7-45ED-8F41-4DB45A64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66B5CF21-0721-4E9A-82D0-C650D23AE5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681B23D4-D296-4A04-99F7-8EBC6967B7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1F86F8D-3C01-44DB-9C70-DC7BDA4BABA3}"/>
              </a:ext>
            </a:extLst>
          </p:cNvPr>
          <p:cNvSpPr>
            <a:spLocks noGrp="1"/>
          </p:cNvSpPr>
          <p:nvPr>
            <p:ph type="dt" sz="half" idx="10"/>
          </p:nvPr>
        </p:nvSpPr>
        <p:spPr/>
        <p:txBody>
          <a:bodyPr/>
          <a:lstStyle/>
          <a:p>
            <a:pPr>
              <a:defRPr/>
            </a:pPr>
            <a:fld id="{0B2DE8B6-EED1-43D0-A2A1-2EDADA5DDEAE}" type="datetimeFigureOut">
              <a:rPr lang="en-GB" smtClean="0"/>
              <a:pPr>
                <a:defRPr/>
              </a:pPr>
              <a:t>02/08/2019</a:t>
            </a:fld>
            <a:endParaRPr lang="en-GB" dirty="0"/>
          </a:p>
        </p:txBody>
      </p:sp>
      <p:sp>
        <p:nvSpPr>
          <p:cNvPr id="6" name="Footer Placeholder 5">
            <a:extLst>
              <a:ext uri="{FF2B5EF4-FFF2-40B4-BE49-F238E27FC236}">
                <a16:creationId xmlns:a16="http://schemas.microsoft.com/office/drawing/2014/main" xmlns="" id="{355DBE02-3AA8-46E4-8A33-361B5AB5261D}"/>
              </a:ext>
            </a:extLst>
          </p:cNvPr>
          <p:cNvSpPr>
            <a:spLocks noGrp="1"/>
          </p:cNvSpPr>
          <p:nvPr>
            <p:ph type="ftr" sz="quarter" idx="11"/>
          </p:nvPr>
        </p:nvSpPr>
        <p:spPr/>
        <p:txBody>
          <a:bodyPr/>
          <a:lstStyle/>
          <a:p>
            <a:pPr>
              <a:defRPr/>
            </a:pPr>
            <a:endParaRPr lang="en-GB" dirty="0"/>
          </a:p>
        </p:txBody>
      </p:sp>
      <p:sp>
        <p:nvSpPr>
          <p:cNvPr id="7" name="Slide Number Placeholder 6">
            <a:extLst>
              <a:ext uri="{FF2B5EF4-FFF2-40B4-BE49-F238E27FC236}">
                <a16:creationId xmlns:a16="http://schemas.microsoft.com/office/drawing/2014/main" xmlns="" id="{FD909AFB-55D9-4864-9B62-FB83B6777315}"/>
              </a:ext>
            </a:extLst>
          </p:cNvPr>
          <p:cNvSpPr>
            <a:spLocks noGrp="1"/>
          </p:cNvSpPr>
          <p:nvPr>
            <p:ph type="sldNum" sz="quarter" idx="12"/>
          </p:nvPr>
        </p:nvSpPr>
        <p:spPr/>
        <p:txBody>
          <a:bodyPr/>
          <a:lstStyle/>
          <a:p>
            <a:pPr>
              <a:defRPr/>
            </a:pPr>
            <a:fld id="{AA4AF8CE-D3EC-4426-9A15-D1BFB7920F40}" type="slidenum">
              <a:rPr lang="en-GB" smtClean="0"/>
              <a:pPr>
                <a:defRPr/>
              </a:pPr>
              <a:t>‹#›</a:t>
            </a:fld>
            <a:endParaRPr lang="en-GB" dirty="0"/>
          </a:p>
        </p:txBody>
      </p:sp>
    </p:spTree>
    <p:extLst>
      <p:ext uri="{BB962C8B-B14F-4D97-AF65-F5344CB8AC3E}">
        <p14:creationId xmlns:p14="http://schemas.microsoft.com/office/powerpoint/2010/main" val="1772113409"/>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B048D5-14C9-4446-B153-A1BF855054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9721BEE5-FE49-41E7-A3AE-EF6C4E04A2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xmlns="" id="{35248B26-27AD-4F0E-82FD-070068A3F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6180304-09B6-4B21-817E-693EB95C6B03}"/>
              </a:ext>
            </a:extLst>
          </p:cNvPr>
          <p:cNvSpPr>
            <a:spLocks noGrp="1"/>
          </p:cNvSpPr>
          <p:nvPr>
            <p:ph type="dt" sz="half" idx="10"/>
          </p:nvPr>
        </p:nvSpPr>
        <p:spPr/>
        <p:txBody>
          <a:bodyPr/>
          <a:lstStyle/>
          <a:p>
            <a:pPr>
              <a:defRPr/>
            </a:pPr>
            <a:fld id="{2DDB7BBA-03BA-4E10-AA71-8A5AA20139E0}" type="datetimeFigureOut">
              <a:rPr lang="en-GB" smtClean="0"/>
              <a:pPr>
                <a:defRPr/>
              </a:pPr>
              <a:t>02/08/2019</a:t>
            </a:fld>
            <a:endParaRPr lang="en-GB" dirty="0"/>
          </a:p>
        </p:txBody>
      </p:sp>
      <p:sp>
        <p:nvSpPr>
          <p:cNvPr id="6" name="Footer Placeholder 5">
            <a:extLst>
              <a:ext uri="{FF2B5EF4-FFF2-40B4-BE49-F238E27FC236}">
                <a16:creationId xmlns:a16="http://schemas.microsoft.com/office/drawing/2014/main" xmlns="" id="{628EF77A-141B-4B9D-B424-94A61E9821FC}"/>
              </a:ext>
            </a:extLst>
          </p:cNvPr>
          <p:cNvSpPr>
            <a:spLocks noGrp="1"/>
          </p:cNvSpPr>
          <p:nvPr>
            <p:ph type="ftr" sz="quarter" idx="11"/>
          </p:nvPr>
        </p:nvSpPr>
        <p:spPr/>
        <p:txBody>
          <a:bodyPr/>
          <a:lstStyle/>
          <a:p>
            <a:pPr>
              <a:defRPr/>
            </a:pPr>
            <a:endParaRPr lang="en-GB" dirty="0"/>
          </a:p>
        </p:txBody>
      </p:sp>
      <p:sp>
        <p:nvSpPr>
          <p:cNvPr id="7" name="Slide Number Placeholder 6">
            <a:extLst>
              <a:ext uri="{FF2B5EF4-FFF2-40B4-BE49-F238E27FC236}">
                <a16:creationId xmlns:a16="http://schemas.microsoft.com/office/drawing/2014/main" xmlns="" id="{0170B1EA-C320-4CBB-98D7-EDB7EFAC3027}"/>
              </a:ext>
            </a:extLst>
          </p:cNvPr>
          <p:cNvSpPr>
            <a:spLocks noGrp="1"/>
          </p:cNvSpPr>
          <p:nvPr>
            <p:ph type="sldNum" sz="quarter" idx="12"/>
          </p:nvPr>
        </p:nvSpPr>
        <p:spPr/>
        <p:txBody>
          <a:bodyPr/>
          <a:lstStyle/>
          <a:p>
            <a:pPr>
              <a:defRPr/>
            </a:pPr>
            <a:fld id="{37069CCE-A535-4492-9B08-36B32A319C26}" type="slidenum">
              <a:rPr lang="en-GB" smtClean="0"/>
              <a:pPr>
                <a:defRPr/>
              </a:pPr>
              <a:t>‹#›</a:t>
            </a:fld>
            <a:endParaRPr lang="en-GB" dirty="0"/>
          </a:p>
        </p:txBody>
      </p:sp>
    </p:spTree>
    <p:extLst>
      <p:ext uri="{BB962C8B-B14F-4D97-AF65-F5344CB8AC3E}">
        <p14:creationId xmlns:p14="http://schemas.microsoft.com/office/powerpoint/2010/main" val="927539865"/>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6F71DA6-9FDA-43F2-B093-A63A7EDD66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2A7697EA-782A-43C8-BB03-501FE1047B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B1D92CF1-DDE3-440A-9E67-DA88473AC7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9B875D0-07DC-4DD7-B561-FD2A09C970E2}" type="datetimeFigureOut">
              <a:rPr lang="en-GB" smtClean="0"/>
              <a:pPr>
                <a:defRPr/>
              </a:pPr>
              <a:t>02/08/2019</a:t>
            </a:fld>
            <a:endParaRPr lang="en-GB" dirty="0"/>
          </a:p>
        </p:txBody>
      </p:sp>
      <p:sp>
        <p:nvSpPr>
          <p:cNvPr id="5" name="Footer Placeholder 4">
            <a:extLst>
              <a:ext uri="{FF2B5EF4-FFF2-40B4-BE49-F238E27FC236}">
                <a16:creationId xmlns:a16="http://schemas.microsoft.com/office/drawing/2014/main" xmlns="" id="{79467A9F-EA29-4F80-815C-AA608883B4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dirty="0"/>
          </a:p>
        </p:txBody>
      </p:sp>
      <p:sp>
        <p:nvSpPr>
          <p:cNvPr id="6" name="Slide Number Placeholder 5">
            <a:extLst>
              <a:ext uri="{FF2B5EF4-FFF2-40B4-BE49-F238E27FC236}">
                <a16:creationId xmlns:a16="http://schemas.microsoft.com/office/drawing/2014/main" xmlns="" id="{4BD961A5-857A-4392-AA92-36AE218364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C698E2E-1459-4A1D-B9AD-FBF59BCBC0B5}" type="slidenum">
              <a:rPr lang="en-GB" smtClean="0"/>
              <a:pPr>
                <a:defRPr/>
              </a:pPr>
              <a:t>‹#›</a:t>
            </a:fld>
            <a:endParaRPr lang="en-GB" dirty="0"/>
          </a:p>
        </p:txBody>
      </p:sp>
    </p:spTree>
    <p:extLst>
      <p:ext uri="{BB962C8B-B14F-4D97-AF65-F5344CB8AC3E}">
        <p14:creationId xmlns:p14="http://schemas.microsoft.com/office/powerpoint/2010/main" val="42791243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xmlns="" id="{AB45A142-4255-493C-8284-5D566C121B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22" name="Subtitle 2">
            <a:extLst>
              <a:ext uri="{FF2B5EF4-FFF2-40B4-BE49-F238E27FC236}">
                <a16:creationId xmlns:a16="http://schemas.microsoft.com/office/drawing/2014/main" xmlns="" id="{728B93C3-4129-4C74-8509-74E0BA9273B3}"/>
              </a:ext>
            </a:extLst>
          </p:cNvPr>
          <p:cNvSpPr>
            <a:spLocks noGrp="1"/>
          </p:cNvSpPr>
          <p:nvPr>
            <p:ph type="subTitle" idx="1"/>
          </p:nvPr>
        </p:nvSpPr>
        <p:spPr>
          <a:xfrm>
            <a:off x="674237" y="1297859"/>
            <a:ext cx="3657600" cy="4616380"/>
          </a:xfrm>
        </p:spPr>
        <p:txBody>
          <a:bodyPr rtlCol="0">
            <a:normAutofit/>
          </a:bodyPr>
          <a:lstStyle/>
          <a:p>
            <a:pPr eaLnBrk="1" fontAlgn="auto" hangingPunct="1">
              <a:spcAft>
                <a:spcPts val="0"/>
              </a:spcAft>
              <a:defRPr/>
            </a:pPr>
            <a:endParaRPr lang="en-GB" altLang="en-US" sz="1800" dirty="0">
              <a:solidFill>
                <a:srgbClr val="FFFFFF"/>
              </a:solidFill>
              <a:latin typeface="Century Gothic" panose="020B0502020202020204" pitchFamily="34" charset="0"/>
              <a:cs typeface="Times New Roman" panose="02020603050405020304" pitchFamily="18" charset="0"/>
            </a:endParaRPr>
          </a:p>
          <a:p>
            <a:pPr eaLnBrk="1" fontAlgn="auto" hangingPunct="1">
              <a:spcAft>
                <a:spcPts val="0"/>
              </a:spcAft>
              <a:defRPr/>
            </a:pPr>
            <a:r>
              <a:rPr lang="en-GB" altLang="en-US" sz="1800" b="1" dirty="0">
                <a:solidFill>
                  <a:srgbClr val="00B050"/>
                </a:solidFill>
                <a:latin typeface="Century Gothic" panose="020B0502020202020204" pitchFamily="34" charset="0"/>
                <a:cs typeface="Times New Roman" panose="02020603050405020304" pitchFamily="18" charset="0"/>
              </a:rPr>
              <a:t>EMPO</a:t>
            </a:r>
            <a:r>
              <a:rPr lang="en-GB" altLang="en-US" sz="1800" dirty="0">
                <a:solidFill>
                  <a:srgbClr val="00B050"/>
                </a:solidFill>
                <a:latin typeface="Century Gothic" panose="020B0502020202020204" pitchFamily="34" charset="0"/>
                <a:cs typeface="Times New Roman" panose="02020603050405020304" pitchFamily="18" charset="0"/>
              </a:rPr>
              <a:t> Landlords work in partnership with Local Authorities to encourage and promote good property standards and management practices in the private rented sector across the East Midlands.</a:t>
            </a:r>
          </a:p>
          <a:p>
            <a:pPr eaLnBrk="1" fontAlgn="auto" hangingPunct="1">
              <a:spcAft>
                <a:spcPts val="0"/>
              </a:spcAft>
              <a:defRPr/>
            </a:pPr>
            <a:endParaRPr lang="en-GB" altLang="en-US" sz="800" dirty="0">
              <a:solidFill>
                <a:srgbClr val="00B050"/>
              </a:solidFill>
              <a:latin typeface="Century Gothic" panose="020B0502020202020204" pitchFamily="34" charset="0"/>
            </a:endParaRPr>
          </a:p>
          <a:p>
            <a:pPr eaLnBrk="1" fontAlgn="auto" hangingPunct="1">
              <a:spcAft>
                <a:spcPts val="0"/>
              </a:spcAft>
              <a:defRPr/>
            </a:pPr>
            <a:endParaRPr lang="en-GB" altLang="en-US" sz="800" dirty="0">
              <a:solidFill>
                <a:srgbClr val="00B050"/>
              </a:solidFill>
              <a:latin typeface="Century Gothic" panose="020B0502020202020204" pitchFamily="34" charset="0"/>
            </a:endParaRPr>
          </a:p>
          <a:p>
            <a:pPr>
              <a:defRPr/>
            </a:pPr>
            <a:r>
              <a:rPr lang="en-GB" altLang="en-US" sz="2800" b="1" dirty="0">
                <a:solidFill>
                  <a:srgbClr val="00B050"/>
                </a:solidFill>
                <a:latin typeface="Century Gothic" panose="020B0502020202020204" pitchFamily="34" charset="0"/>
                <a:cs typeface="Times New Roman" panose="02020603050405020304" pitchFamily="18" charset="0"/>
              </a:rPr>
              <a:t>“Recent Changes to Housing Legislation a quick guide”</a:t>
            </a:r>
          </a:p>
          <a:p>
            <a:pPr>
              <a:defRPr/>
            </a:pPr>
            <a:endParaRPr lang="en-GB" altLang="en-US" sz="1800" b="1" dirty="0">
              <a:solidFill>
                <a:srgbClr val="00B050"/>
              </a:solidFill>
              <a:latin typeface="Century Gothic" panose="020B0502020202020204" pitchFamily="34" charset="0"/>
              <a:cs typeface="Times New Roman" panose="02020603050405020304" pitchFamily="18" charset="0"/>
            </a:endParaRPr>
          </a:p>
          <a:p>
            <a:pPr eaLnBrk="1" fontAlgn="auto" hangingPunct="1">
              <a:spcAft>
                <a:spcPts val="0"/>
              </a:spcAft>
              <a:defRPr/>
            </a:pPr>
            <a:endParaRPr lang="en-GB" altLang="en-US" sz="800" dirty="0">
              <a:solidFill>
                <a:srgbClr val="FFFFFF"/>
              </a:solidFill>
              <a:latin typeface="Century Gothic" panose="020B0502020202020204" pitchFamily="34" charset="0"/>
            </a:endParaRPr>
          </a:p>
        </p:txBody>
      </p:sp>
      <p:cxnSp>
        <p:nvCxnSpPr>
          <p:cNvPr id="75" name="Straight Connector 74">
            <a:extLst>
              <a:ext uri="{FF2B5EF4-FFF2-40B4-BE49-F238E27FC236}">
                <a16:creationId xmlns:a16="http://schemas.microsoft.com/office/drawing/2014/main" xmlns="" id="{38FB9660-F42F-4313-BBC4-47C007FE484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8435" name="Picture 2">
            <a:extLst>
              <a:ext uri="{FF2B5EF4-FFF2-40B4-BE49-F238E27FC236}">
                <a16:creationId xmlns:a16="http://schemas.microsoft.com/office/drawing/2014/main" xmlns="" id="{DB36DC5A-6D0C-4DB6-8D98-092C25D683C2}"/>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153822" y="2253333"/>
            <a:ext cx="6553545" cy="23592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xmlns="" id="{9F65133F-E19F-4E76-8333-8245126F5201}"/>
              </a:ext>
            </a:extLst>
          </p:cNvPr>
          <p:cNvSpPr/>
          <p:nvPr/>
        </p:nvSpPr>
        <p:spPr>
          <a:xfrm>
            <a:off x="9873842" y="6064188"/>
            <a:ext cx="2178611" cy="723275"/>
          </a:xfrm>
          <a:prstGeom prst="rect">
            <a:avLst/>
          </a:prstGeom>
        </p:spPr>
        <p:txBody>
          <a:bodyPr wrap="square">
            <a:spAutoFit/>
          </a:bodyPr>
          <a:lstStyle/>
          <a:p>
            <a:pPr>
              <a:spcAft>
                <a:spcPts val="600"/>
              </a:spcAft>
            </a:pPr>
            <a:r>
              <a:rPr lang="en-GB" altLang="en-US" b="1" dirty="0">
                <a:solidFill>
                  <a:srgbClr val="00B050"/>
                </a:solidFill>
                <a:latin typeface="Century Gothic" panose="020B0502020202020204" pitchFamily="34" charset="0"/>
                <a:cs typeface="Arial" panose="020B0604020202020204" pitchFamily="34" charset="0"/>
              </a:rPr>
              <a:t>Landlord Law</a:t>
            </a:r>
          </a:p>
          <a:p>
            <a:pPr>
              <a:spcAft>
                <a:spcPts val="600"/>
              </a:spcAft>
            </a:pPr>
            <a:r>
              <a:rPr lang="en-GB" altLang="en-US" b="1" dirty="0">
                <a:solidFill>
                  <a:srgbClr val="00B050"/>
                </a:solidFill>
                <a:latin typeface="Century Gothic" panose="020B0502020202020204" pitchFamily="34" charset="0"/>
                <a:cs typeface="Arial" panose="020B0604020202020204" pitchFamily="34" charset="0"/>
              </a:rPr>
              <a:t>Changes 2018/19</a:t>
            </a:r>
          </a:p>
        </p:txBody>
      </p:sp>
    </p:spTree>
    <p:extLst>
      <p:ext uri="{BB962C8B-B14F-4D97-AF65-F5344CB8AC3E}">
        <p14:creationId xmlns:p14="http://schemas.microsoft.com/office/powerpoint/2010/main" val="3231885996"/>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C2CF8120-08CE-45BC-BF3C-95460869B325}"/>
              </a:ext>
            </a:extLst>
          </p:cNvPr>
          <p:cNvSpPr>
            <a:spLocks noGrp="1"/>
          </p:cNvSpPr>
          <p:nvPr>
            <p:ph type="title"/>
          </p:nvPr>
        </p:nvSpPr>
        <p:spPr>
          <a:xfrm>
            <a:off x="4669995" y="414912"/>
            <a:ext cx="7207045" cy="1454051"/>
          </a:xfrm>
        </p:spPr>
        <p:txBody>
          <a:bodyPr>
            <a:normAutofit fontScale="90000"/>
          </a:bodyPr>
          <a:lstStyle/>
          <a:p>
            <a:r>
              <a:rPr lang="en-GB" altLang="en-US" sz="2400" b="1" dirty="0">
                <a:solidFill>
                  <a:srgbClr val="00B050"/>
                </a:solidFill>
                <a:latin typeface="Century Gothic" panose="020B0502020202020204" pitchFamily="34" charset="0"/>
              </a:rPr>
              <a:t>Management of HMO Rubbish, 1</a:t>
            </a:r>
            <a:r>
              <a:rPr lang="en-GB" altLang="en-US" sz="2400" b="1" baseline="30000" dirty="0">
                <a:solidFill>
                  <a:srgbClr val="00B050"/>
                </a:solidFill>
                <a:latin typeface="Century Gothic" panose="020B0502020202020204" pitchFamily="34" charset="0"/>
              </a:rPr>
              <a:t>st</a:t>
            </a:r>
            <a:r>
              <a:rPr lang="en-GB" altLang="en-US" sz="2400" b="1" dirty="0">
                <a:solidFill>
                  <a:srgbClr val="00B050"/>
                </a:solidFill>
                <a:latin typeface="Century Gothic" panose="020B0502020202020204" pitchFamily="34" charset="0"/>
              </a:rPr>
              <a:t> October 2018</a:t>
            </a:r>
            <a:br>
              <a:rPr lang="en-GB" altLang="en-US" sz="2400" b="1" dirty="0">
                <a:solidFill>
                  <a:srgbClr val="00B050"/>
                </a:solidFill>
                <a:latin typeface="Century Gothic" panose="020B0502020202020204" pitchFamily="34" charset="0"/>
              </a:rPr>
            </a:br>
            <a:r>
              <a:rPr lang="en-GB" altLang="en-US" sz="2400" b="1" dirty="0">
                <a:solidFill>
                  <a:srgbClr val="00B050"/>
                </a:solidFill>
                <a:latin typeface="Century Gothic" panose="020B0502020202020204" pitchFamily="34" charset="0"/>
              </a:rPr>
              <a:t/>
            </a:r>
            <a:br>
              <a:rPr lang="en-GB" altLang="en-US" sz="2400" b="1" dirty="0">
                <a:solidFill>
                  <a:srgbClr val="00B050"/>
                </a:solidFill>
                <a:latin typeface="Century Gothic" panose="020B0502020202020204" pitchFamily="34" charset="0"/>
              </a:rPr>
            </a:br>
            <a:r>
              <a:rPr lang="en-GB" altLang="en-US" sz="2000" b="1" dirty="0">
                <a:solidFill>
                  <a:srgbClr val="00B050"/>
                </a:solidFill>
                <a:latin typeface="Century Gothic" panose="020B0502020202020204" pitchFamily="34" charset="0"/>
              </a:rPr>
              <a:t>LAs can instruct landlords/letting agents in disposing &amp; storing waste</a:t>
            </a:r>
            <a:r>
              <a:rPr lang="en-GB" altLang="en-US" sz="1800" dirty="0">
                <a:solidFill>
                  <a:srgbClr val="000000"/>
                </a:solidFill>
                <a:latin typeface="Century Gothic" panose="020B0502020202020204" pitchFamily="34" charset="0"/>
              </a:rPr>
              <a:t/>
            </a:r>
            <a:br>
              <a:rPr lang="en-GB" altLang="en-US" sz="1800" dirty="0">
                <a:solidFill>
                  <a:srgbClr val="000000"/>
                </a:solidFill>
                <a:latin typeface="Century Gothic" panose="020B0502020202020204" pitchFamily="34" charset="0"/>
              </a:rPr>
            </a:br>
            <a:r>
              <a:rPr lang="en-GB" altLang="en-US" sz="1800" dirty="0">
                <a:solidFill>
                  <a:srgbClr val="000000"/>
                </a:solidFill>
                <a:latin typeface="Century Gothic" panose="020B0502020202020204" pitchFamily="34" charset="0"/>
              </a:rPr>
              <a:t/>
            </a:r>
            <a:br>
              <a:rPr lang="en-GB" altLang="en-US" sz="1800" dirty="0">
                <a:solidFill>
                  <a:srgbClr val="000000"/>
                </a:solidFill>
                <a:latin typeface="Century Gothic" panose="020B0502020202020204" pitchFamily="34" charset="0"/>
              </a:rPr>
            </a:br>
            <a:r>
              <a:rPr lang="en-GB" altLang="en-US" sz="2400" b="1" dirty="0">
                <a:solidFill>
                  <a:srgbClr val="00B050"/>
                </a:solidFill>
                <a:latin typeface="Century Gothic" panose="020B0502020202020204" pitchFamily="34" charset="0"/>
              </a:rPr>
              <a:t>        </a:t>
            </a:r>
            <a:endParaRPr lang="en-GB" dirty="0">
              <a:solidFill>
                <a:srgbClr val="000000"/>
              </a:solidFill>
            </a:endParaRPr>
          </a:p>
        </p:txBody>
      </p:sp>
      <p:sp>
        <p:nvSpPr>
          <p:cNvPr id="16"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Content Placeholder 3">
            <a:extLst>
              <a:ext uri="{FF2B5EF4-FFF2-40B4-BE49-F238E27FC236}">
                <a16:creationId xmlns:a16="http://schemas.microsoft.com/office/drawing/2014/main" xmlns="" id="{BD69D953-8EB9-419D-A076-339BE53D7B69}"/>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902755" y="1251611"/>
            <a:ext cx="2998125" cy="3997500"/>
          </a:xfrm>
          <a:prstGeom prst="rect">
            <a:avLst/>
          </a:prstGeom>
        </p:spPr>
      </p:pic>
      <p:sp>
        <p:nvSpPr>
          <p:cNvPr id="9" name="Content Placeholder 8">
            <a:extLst>
              <a:ext uri="{FF2B5EF4-FFF2-40B4-BE49-F238E27FC236}">
                <a16:creationId xmlns:a16="http://schemas.microsoft.com/office/drawing/2014/main" xmlns="" id="{93950D38-74A0-4C80-95EC-BDA99FE4DCE1}"/>
              </a:ext>
            </a:extLst>
          </p:cNvPr>
          <p:cNvSpPr>
            <a:spLocks noGrp="1"/>
          </p:cNvSpPr>
          <p:nvPr>
            <p:ph idx="1"/>
          </p:nvPr>
        </p:nvSpPr>
        <p:spPr>
          <a:xfrm>
            <a:off x="5192785" y="1577130"/>
            <a:ext cx="6811862" cy="4483842"/>
          </a:xfrm>
        </p:spPr>
        <p:txBody>
          <a:bodyPr anchor="ctr">
            <a:normAutofit fontScale="92500" lnSpcReduction="10000"/>
          </a:bodyPr>
          <a:lstStyle/>
          <a:p>
            <a:pPr lvl="1">
              <a:buFont typeface="Wingdings" panose="05000000000000000000" pitchFamily="2" charset="2"/>
              <a:buChar char="§"/>
              <a:defRPr/>
            </a:pPr>
            <a:r>
              <a:rPr lang="en-GB" altLang="en-US" sz="1700" dirty="0">
                <a:solidFill>
                  <a:prstClr val="black"/>
                </a:solidFill>
                <a:latin typeface="Century Gothic" panose="020B0502020202020204" pitchFamily="34" charset="0"/>
              </a:rPr>
              <a:t>Under this legislation councils can now impose a mandatory condition concerning the provision of suitable refuse storage &amp; disposing facilities for HMOs</a:t>
            </a:r>
          </a:p>
          <a:p>
            <a:pPr marL="0" lvl="0" indent="0">
              <a:defRPr/>
            </a:pPr>
            <a:r>
              <a:rPr lang="en-GB" sz="1700" dirty="0">
                <a:solidFill>
                  <a:prstClr val="black"/>
                </a:solidFill>
                <a:latin typeface="Century Gothic" panose="020B0502020202020204" pitchFamily="34" charset="0"/>
              </a:rPr>
              <a:t>                   Wheelie Bins</a:t>
            </a:r>
          </a:p>
          <a:p>
            <a:pPr marL="0" lvl="0" indent="0">
              <a:defRPr/>
            </a:pPr>
            <a:r>
              <a:rPr lang="en-GB" sz="1700" dirty="0">
                <a:solidFill>
                  <a:prstClr val="black"/>
                </a:solidFill>
                <a:latin typeface="Century Gothic" panose="020B0502020202020204" pitchFamily="34" charset="0"/>
              </a:rPr>
              <a:t>                   Off street Storage</a:t>
            </a:r>
          </a:p>
          <a:p>
            <a:pPr marL="0" lvl="0" indent="0">
              <a:defRPr/>
            </a:pPr>
            <a:r>
              <a:rPr lang="en-GB" sz="1700" dirty="0">
                <a:solidFill>
                  <a:prstClr val="black"/>
                </a:solidFill>
                <a:latin typeface="Century Gothic" panose="020B0502020202020204" pitchFamily="34" charset="0"/>
              </a:rPr>
              <a:t>                   Maintenance </a:t>
            </a:r>
          </a:p>
          <a:p>
            <a:pPr marL="0" lvl="0" indent="0">
              <a:defRPr/>
            </a:pPr>
            <a:r>
              <a:rPr lang="en-GB" sz="1700" dirty="0">
                <a:solidFill>
                  <a:prstClr val="black"/>
                </a:solidFill>
                <a:latin typeface="Century Gothic" panose="020B0502020202020204" pitchFamily="34" charset="0"/>
              </a:rPr>
              <a:t>                   Trade Waste agreement</a:t>
            </a:r>
          </a:p>
          <a:p>
            <a:pPr marL="0" lvl="0" indent="0">
              <a:defRPr/>
            </a:pPr>
            <a:r>
              <a:rPr lang="en-GB" sz="1700" dirty="0">
                <a:solidFill>
                  <a:prstClr val="black"/>
                </a:solidFill>
                <a:latin typeface="Century Gothic" panose="020B0502020202020204" pitchFamily="34" charset="0"/>
              </a:rPr>
              <a:t>                   information for tenants</a:t>
            </a:r>
          </a:p>
          <a:p>
            <a:pPr lvl="0">
              <a:buFont typeface="Wingdings" panose="05000000000000000000" pitchFamily="2" charset="2"/>
              <a:buChar char="§"/>
              <a:defRPr/>
            </a:pPr>
            <a:endParaRPr lang="en-GB" altLang="en-US" sz="1700" dirty="0">
              <a:solidFill>
                <a:prstClr val="black"/>
              </a:solidFill>
              <a:latin typeface="Century Gothic" panose="020B0502020202020204" pitchFamily="34" charset="0"/>
            </a:endParaRPr>
          </a:p>
          <a:p>
            <a:pPr lvl="1">
              <a:buFont typeface="Wingdings" panose="05000000000000000000" pitchFamily="2" charset="2"/>
              <a:buChar char="§"/>
              <a:defRPr/>
            </a:pPr>
            <a:r>
              <a:rPr lang="en-GB" altLang="en-US" sz="1700" dirty="0">
                <a:solidFill>
                  <a:prstClr val="black"/>
                </a:solidFill>
                <a:latin typeface="Century Gothic" panose="020B0502020202020204" pitchFamily="34" charset="0"/>
              </a:rPr>
              <a:t>All licensed HMOs will need to comply with the instructions issued by the LA for the storage and disposal of domestic refuse pending collection. </a:t>
            </a:r>
          </a:p>
          <a:p>
            <a:pPr lvl="1">
              <a:buFont typeface="Wingdings" panose="05000000000000000000" pitchFamily="2" charset="2"/>
              <a:buChar char="§"/>
              <a:defRPr/>
            </a:pPr>
            <a:endParaRPr lang="en-GB" altLang="en-US" sz="1700" dirty="0">
              <a:solidFill>
                <a:prstClr val="black"/>
              </a:solidFill>
              <a:latin typeface="Century Gothic" panose="020B0502020202020204" pitchFamily="34" charset="0"/>
            </a:endParaRPr>
          </a:p>
          <a:p>
            <a:pPr lvl="1">
              <a:buFont typeface="Wingdings" panose="05000000000000000000" pitchFamily="2" charset="2"/>
              <a:buChar char="§"/>
              <a:defRPr/>
            </a:pPr>
            <a:r>
              <a:rPr lang="en-GB" altLang="en-US" sz="1700" dirty="0">
                <a:solidFill>
                  <a:prstClr val="black"/>
                </a:solidFill>
                <a:latin typeface="Century Gothic" panose="020B0502020202020204" pitchFamily="34" charset="0"/>
              </a:rPr>
              <a:t>Ig</a:t>
            </a:r>
            <a:r>
              <a:rPr lang="en-GB" sz="1700" dirty="0">
                <a:solidFill>
                  <a:prstClr val="black"/>
                </a:solidFill>
                <a:latin typeface="Century Gothic" panose="020B0502020202020204" pitchFamily="34" charset="0"/>
              </a:rPr>
              <a:t>noring bedroom sizes or failing to comply with waste instructions leaves the licence holder at risk to a civil penalty/prosecution.</a:t>
            </a:r>
          </a:p>
          <a:p>
            <a:endParaRPr lang="en-US" sz="2000" dirty="0">
              <a:solidFill>
                <a:srgbClr val="000000"/>
              </a:solidFill>
            </a:endParaRPr>
          </a:p>
        </p:txBody>
      </p:sp>
      <p:sp>
        <p:nvSpPr>
          <p:cNvPr id="5" name="Rectangle 4">
            <a:extLst>
              <a:ext uri="{FF2B5EF4-FFF2-40B4-BE49-F238E27FC236}">
                <a16:creationId xmlns:a16="http://schemas.microsoft.com/office/drawing/2014/main" xmlns="" id="{C32D2D48-493E-42B2-8C8A-29BFD57F1579}"/>
              </a:ext>
            </a:extLst>
          </p:cNvPr>
          <p:cNvSpPr/>
          <p:nvPr/>
        </p:nvSpPr>
        <p:spPr>
          <a:xfrm>
            <a:off x="10239563" y="6119922"/>
            <a:ext cx="2144784"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2018</a:t>
            </a:r>
          </a:p>
        </p:txBody>
      </p:sp>
    </p:spTree>
    <p:extLst>
      <p:ext uri="{BB962C8B-B14F-4D97-AF65-F5344CB8AC3E}">
        <p14:creationId xmlns:p14="http://schemas.microsoft.com/office/powerpoint/2010/main" val="372055486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841EA57-DEA6-4BE9-B11E-1FBCC76BE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Image result for damp &amp; mould">
            <a:extLst>
              <a:ext uri="{FF2B5EF4-FFF2-40B4-BE49-F238E27FC236}">
                <a16:creationId xmlns:a16="http://schemas.microsoft.com/office/drawing/2014/main" xmlns="" id="{01674A47-D684-4374-B181-3962A2762E9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picture containing old, building, ground, outdoor&#10;&#10;Description automatically generated">
            <a:extLst>
              <a:ext uri="{FF2B5EF4-FFF2-40B4-BE49-F238E27FC236}">
                <a16:creationId xmlns:a16="http://schemas.microsoft.com/office/drawing/2014/main" xmlns="" id="{74F4E977-A874-428F-9EDF-06E8B730B17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9" name="Picture 2" descr="Image result for faulty stairs and handrails HHSRS">
            <a:extLst>
              <a:ext uri="{FF2B5EF4-FFF2-40B4-BE49-F238E27FC236}">
                <a16:creationId xmlns:a16="http://schemas.microsoft.com/office/drawing/2014/main" xmlns="" id="{30E8A34E-296E-4FE0-A37E-12C4FC569536}"/>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16" name="Freeform 15">
            <a:extLst>
              <a:ext uri="{FF2B5EF4-FFF2-40B4-BE49-F238E27FC236}">
                <a16:creationId xmlns:a16="http://schemas.microsoft.com/office/drawing/2014/main" xmlns="" id="{A26922E4-CEB0-4BFE-BAD1-403E6A417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xmlns="" id="{5F170B77-1685-4E88-8DCE-DF52E4570E5E}"/>
              </a:ext>
            </a:extLst>
          </p:cNvPr>
          <p:cNvSpPr/>
          <p:nvPr/>
        </p:nvSpPr>
        <p:spPr>
          <a:xfrm>
            <a:off x="-169761" y="242195"/>
            <a:ext cx="7602948" cy="5262979"/>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marL="419100" lvl="1">
              <a:defRPr/>
            </a:pPr>
            <a:endParaRPr lang="en-GB" b="1" dirty="0">
              <a:solidFill>
                <a:srgbClr val="00B050"/>
              </a:solidFill>
              <a:latin typeface="Century Gothic" panose="020B0502020202020204" pitchFamily="34" charset="0"/>
            </a:endParaRPr>
          </a:p>
          <a:p>
            <a:pPr lvl="1" algn="ctr">
              <a:defRPr/>
            </a:pPr>
            <a:r>
              <a:rPr lang="en-GB" altLang="en-US" b="1" dirty="0">
                <a:solidFill>
                  <a:srgbClr val="00B050"/>
                </a:solidFill>
                <a:latin typeface="Century Gothic" panose="020B0502020202020204" pitchFamily="34" charset="0"/>
              </a:rPr>
              <a:t>The Fitness for Human Habitation Act</a:t>
            </a:r>
            <a:r>
              <a:rPr lang="en-US" altLang="en-US" b="1" dirty="0">
                <a:solidFill>
                  <a:srgbClr val="00B050"/>
                </a:solidFill>
                <a:latin typeface="Century Gothic" panose="020B0502020202020204" pitchFamily="34" charset="0"/>
              </a:rPr>
              <a:t>- 20</a:t>
            </a:r>
            <a:r>
              <a:rPr lang="en-US" altLang="en-US" b="1" baseline="30000" dirty="0">
                <a:solidFill>
                  <a:srgbClr val="00B050"/>
                </a:solidFill>
                <a:latin typeface="Century Gothic" panose="020B0502020202020204" pitchFamily="34" charset="0"/>
              </a:rPr>
              <a:t>th</a:t>
            </a:r>
            <a:r>
              <a:rPr lang="en-US" altLang="en-US" b="1" dirty="0">
                <a:solidFill>
                  <a:srgbClr val="00B050"/>
                </a:solidFill>
                <a:latin typeface="Century Gothic" panose="020B0502020202020204" pitchFamily="34" charset="0"/>
              </a:rPr>
              <a:t> March 2019-  IMPORTANT</a:t>
            </a:r>
            <a:endParaRPr lang="en-US" b="1" dirty="0">
              <a:solidFill>
                <a:srgbClr val="00B050"/>
              </a:solidFill>
              <a:latin typeface="Century Gothic" panose="020B0502020202020204" pitchFamily="34" charset="0"/>
            </a:endParaRPr>
          </a:p>
          <a:p>
            <a:pPr lvl="1">
              <a:defRPr/>
            </a:pPr>
            <a:r>
              <a:rPr lang="en-US" b="1" dirty="0">
                <a:solidFill>
                  <a:srgbClr val="00B050"/>
                </a:solidFill>
                <a:latin typeface="Century Gothic" panose="020B0502020202020204" pitchFamily="34" charset="0"/>
              </a:rPr>
              <a:t>       </a:t>
            </a:r>
          </a:p>
          <a:p>
            <a:pPr lvl="1">
              <a:defRPr/>
            </a:pPr>
            <a:endParaRPr lang="en-US" sz="1600" dirty="0">
              <a:solidFill>
                <a:prstClr val="black"/>
              </a:solidFill>
              <a:latin typeface="Century Gothic" panose="020B0502020202020204" pitchFamily="34" charset="0"/>
            </a:endParaRPr>
          </a:p>
          <a:p>
            <a:pPr lvl="1">
              <a:defRPr/>
            </a:pPr>
            <a:r>
              <a:rPr lang="en-US" sz="1600" dirty="0">
                <a:solidFill>
                  <a:prstClr val="black"/>
                </a:solidFill>
                <a:latin typeface="Century Gothic" panose="020B0502020202020204" pitchFamily="34" charset="0"/>
              </a:rPr>
              <a:t> This legislation will affect all new tenancies from the 20</a:t>
            </a:r>
            <a:r>
              <a:rPr lang="en-US" sz="1600" baseline="30000" dirty="0">
                <a:solidFill>
                  <a:prstClr val="black"/>
                </a:solidFill>
                <a:latin typeface="Century Gothic" panose="020B0502020202020204" pitchFamily="34" charset="0"/>
              </a:rPr>
              <a:t>th</a:t>
            </a:r>
            <a:r>
              <a:rPr lang="en-US" sz="1600" dirty="0">
                <a:solidFill>
                  <a:prstClr val="black"/>
                </a:solidFill>
                <a:latin typeface="Century Gothic" panose="020B0502020202020204" pitchFamily="34" charset="0"/>
              </a:rPr>
              <a:t> March 2019</a:t>
            </a:r>
          </a:p>
          <a:p>
            <a:pPr lvl="1">
              <a:defRPr/>
            </a:pPr>
            <a:r>
              <a:rPr lang="en-US" sz="1600" dirty="0">
                <a:solidFill>
                  <a:prstClr val="black"/>
                </a:solidFill>
                <a:latin typeface="Century Gothic" panose="020B0502020202020204" pitchFamily="34" charset="0"/>
              </a:rPr>
              <a:t> including tenancies which move into statutory rather than contractual</a:t>
            </a:r>
          </a:p>
          <a:p>
            <a:pPr lvl="1">
              <a:defRPr/>
            </a:pPr>
            <a:r>
              <a:rPr lang="en-US" sz="1600" dirty="0">
                <a:solidFill>
                  <a:prstClr val="black"/>
                </a:solidFill>
                <a:latin typeface="Century Gothic" panose="020B0502020202020204" pitchFamily="34" charset="0"/>
              </a:rPr>
              <a:t> periodic on or after this date and </a:t>
            </a:r>
            <a:r>
              <a:rPr lang="en-GB" sz="1600" dirty="0">
                <a:solidFill>
                  <a:prstClr val="black"/>
                </a:solidFill>
                <a:latin typeface="Century Gothic" panose="020B0502020202020204" pitchFamily="34" charset="0"/>
              </a:rPr>
              <a:t>all tenancies from 20</a:t>
            </a:r>
            <a:r>
              <a:rPr lang="en-GB" sz="1600" baseline="30000" dirty="0">
                <a:solidFill>
                  <a:prstClr val="black"/>
                </a:solidFill>
                <a:latin typeface="Century Gothic" panose="020B0502020202020204" pitchFamily="34" charset="0"/>
              </a:rPr>
              <a:t>th</a:t>
            </a:r>
            <a:r>
              <a:rPr lang="en-GB" sz="1600" dirty="0">
                <a:solidFill>
                  <a:prstClr val="black"/>
                </a:solidFill>
                <a:latin typeface="Century Gothic" panose="020B0502020202020204" pitchFamily="34" charset="0"/>
              </a:rPr>
              <a:t> March 2020. </a:t>
            </a:r>
            <a:endParaRPr lang="en-US" sz="1600" dirty="0">
              <a:solidFill>
                <a:prstClr val="black"/>
              </a:solidFill>
              <a:latin typeface="Century Gothic" panose="020B0502020202020204" pitchFamily="34" charset="0"/>
            </a:endParaRPr>
          </a:p>
          <a:p>
            <a:pPr lvl="1">
              <a:defRPr/>
            </a:pPr>
            <a:endParaRPr lang="en-US" sz="1600" dirty="0">
              <a:solidFill>
                <a:prstClr val="black"/>
              </a:solidFill>
              <a:latin typeface="Century Gothic" panose="020B0502020202020204" pitchFamily="34" charset="0"/>
            </a:endParaRPr>
          </a:p>
          <a:p>
            <a:pPr lvl="1">
              <a:defRPr/>
            </a:pPr>
            <a:r>
              <a:rPr lang="en-US" sz="1600" dirty="0">
                <a:solidFill>
                  <a:prstClr val="black"/>
                </a:solidFill>
                <a:latin typeface="Century Gothic" panose="020B0502020202020204" pitchFamily="34" charset="0"/>
              </a:rPr>
              <a:t>The Landlord &amp; Tenant Act 1985, has been amended so if a landlord rents a property in England with H&amp;S issues and HHSRS hazards then the tenant can seek damages through the court system. Essentially, this legislation  forces landlords to promise their properties are fit for human habitation at the start and during a tenancy. </a:t>
            </a:r>
          </a:p>
          <a:p>
            <a:pPr lvl="1">
              <a:defRPr/>
            </a:pPr>
            <a:endParaRPr lang="en-US" sz="1600" dirty="0">
              <a:solidFill>
                <a:prstClr val="black"/>
              </a:solidFill>
              <a:latin typeface="Century Gothic" panose="020B0502020202020204" pitchFamily="34" charset="0"/>
            </a:endParaRPr>
          </a:p>
          <a:p>
            <a:pPr lvl="1">
              <a:defRPr/>
            </a:pPr>
            <a:r>
              <a:rPr lang="en-US" sz="1600" dirty="0">
                <a:solidFill>
                  <a:prstClr val="black"/>
                </a:solidFill>
                <a:latin typeface="Century Gothic" panose="020B0502020202020204" pitchFamily="34" charset="0"/>
              </a:rPr>
              <a:t>If</a:t>
            </a:r>
            <a:r>
              <a:rPr lang="en-GB" sz="1600" dirty="0">
                <a:solidFill>
                  <a:prstClr val="black"/>
                </a:solidFill>
                <a:latin typeface="Century Gothic" panose="020B0502020202020204" pitchFamily="34" charset="0"/>
              </a:rPr>
              <a:t> the tenant decides to go to court the landlord will need to ensure they have evidence that the property is being well maintained and there are measures in place to conduct proper risk assessments and timely inspections</a:t>
            </a:r>
          </a:p>
        </p:txBody>
      </p:sp>
      <p:sp>
        <p:nvSpPr>
          <p:cNvPr id="12" name="Rectangle 11">
            <a:extLst>
              <a:ext uri="{FF2B5EF4-FFF2-40B4-BE49-F238E27FC236}">
                <a16:creationId xmlns:a16="http://schemas.microsoft.com/office/drawing/2014/main" xmlns="" id="{8BAC8EC3-A6DB-4F1A-9BCC-1E1AE097510E}"/>
              </a:ext>
            </a:extLst>
          </p:cNvPr>
          <p:cNvSpPr/>
          <p:nvPr/>
        </p:nvSpPr>
        <p:spPr>
          <a:xfrm>
            <a:off x="10359587" y="6200507"/>
            <a:ext cx="2002172"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p>
        </p:txBody>
      </p:sp>
    </p:spTree>
    <p:extLst>
      <p:ext uri="{BB962C8B-B14F-4D97-AF65-F5344CB8AC3E}">
        <p14:creationId xmlns:p14="http://schemas.microsoft.com/office/powerpoint/2010/main" val="369812137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841EA57-DEA6-4BE9-B11E-1FBCC76BE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Image result for damp &amp; mould">
            <a:extLst>
              <a:ext uri="{FF2B5EF4-FFF2-40B4-BE49-F238E27FC236}">
                <a16:creationId xmlns:a16="http://schemas.microsoft.com/office/drawing/2014/main" xmlns="" id="{01674A47-D684-4374-B181-3962A2762E9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picture containing old, building, ground, outdoor&#10;&#10;Description automatically generated">
            <a:extLst>
              <a:ext uri="{FF2B5EF4-FFF2-40B4-BE49-F238E27FC236}">
                <a16:creationId xmlns:a16="http://schemas.microsoft.com/office/drawing/2014/main" xmlns="" id="{74F4E977-A874-428F-9EDF-06E8B730B17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9" name="Picture 2" descr="Image result for faulty stairs and handrails HHSRS">
            <a:extLst>
              <a:ext uri="{FF2B5EF4-FFF2-40B4-BE49-F238E27FC236}">
                <a16:creationId xmlns:a16="http://schemas.microsoft.com/office/drawing/2014/main" xmlns="" id="{30E8A34E-296E-4FE0-A37E-12C4FC569536}"/>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16" name="Freeform 15">
            <a:extLst>
              <a:ext uri="{FF2B5EF4-FFF2-40B4-BE49-F238E27FC236}">
                <a16:creationId xmlns:a16="http://schemas.microsoft.com/office/drawing/2014/main" xmlns="" id="{A26922E4-CEB0-4BFE-BAD1-403E6A417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xmlns="" id="{5F170B77-1685-4E88-8DCE-DF52E4570E5E}"/>
              </a:ext>
            </a:extLst>
          </p:cNvPr>
          <p:cNvSpPr/>
          <p:nvPr/>
        </p:nvSpPr>
        <p:spPr>
          <a:xfrm>
            <a:off x="-169761" y="242195"/>
            <a:ext cx="7602948" cy="1569660"/>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marL="419100" lvl="1">
              <a:defRPr/>
            </a:pPr>
            <a:endParaRPr lang="en-GB" b="1" dirty="0">
              <a:solidFill>
                <a:srgbClr val="00B050"/>
              </a:solidFill>
              <a:latin typeface="Century Gothic" panose="020B0502020202020204" pitchFamily="34" charset="0"/>
            </a:endParaRPr>
          </a:p>
          <a:p>
            <a:pPr lvl="1" algn="ctr">
              <a:defRPr/>
            </a:pPr>
            <a:r>
              <a:rPr lang="en-GB" altLang="en-US" b="1" dirty="0">
                <a:solidFill>
                  <a:srgbClr val="00B050"/>
                </a:solidFill>
                <a:latin typeface="Century Gothic" panose="020B0502020202020204" pitchFamily="34" charset="0"/>
              </a:rPr>
              <a:t>The Fitness for Human Habitation Act</a:t>
            </a:r>
            <a:r>
              <a:rPr lang="en-US" altLang="en-US" b="1" dirty="0">
                <a:solidFill>
                  <a:srgbClr val="00B050"/>
                </a:solidFill>
                <a:latin typeface="Century Gothic" panose="020B0502020202020204" pitchFamily="34" charset="0"/>
              </a:rPr>
              <a:t>- 20</a:t>
            </a:r>
            <a:r>
              <a:rPr lang="en-US" altLang="en-US" b="1" baseline="30000" dirty="0">
                <a:solidFill>
                  <a:srgbClr val="00B050"/>
                </a:solidFill>
                <a:latin typeface="Century Gothic" panose="020B0502020202020204" pitchFamily="34" charset="0"/>
              </a:rPr>
              <a:t>th</a:t>
            </a:r>
            <a:r>
              <a:rPr lang="en-US" altLang="en-US" b="1" dirty="0">
                <a:solidFill>
                  <a:srgbClr val="00B050"/>
                </a:solidFill>
                <a:latin typeface="Century Gothic" panose="020B0502020202020204" pitchFamily="34" charset="0"/>
              </a:rPr>
              <a:t> March 2019-  IMPORTANT</a:t>
            </a:r>
            <a:endParaRPr lang="en-US" b="1" dirty="0">
              <a:solidFill>
                <a:srgbClr val="00B050"/>
              </a:solidFill>
              <a:latin typeface="Century Gothic" panose="020B0502020202020204" pitchFamily="34" charset="0"/>
            </a:endParaRPr>
          </a:p>
          <a:p>
            <a:pPr lvl="1">
              <a:defRPr/>
            </a:pPr>
            <a:r>
              <a:rPr lang="en-US" b="1" dirty="0">
                <a:solidFill>
                  <a:srgbClr val="00B050"/>
                </a:solidFill>
                <a:latin typeface="Century Gothic" panose="020B0502020202020204" pitchFamily="34" charset="0"/>
              </a:rPr>
              <a:t>       </a:t>
            </a:r>
          </a:p>
        </p:txBody>
      </p:sp>
      <p:sp>
        <p:nvSpPr>
          <p:cNvPr id="2" name="Rectangle 1">
            <a:extLst>
              <a:ext uri="{FF2B5EF4-FFF2-40B4-BE49-F238E27FC236}">
                <a16:creationId xmlns:a16="http://schemas.microsoft.com/office/drawing/2014/main" xmlns="" id="{7D146340-8D2D-4A64-A27F-B89E69D8CA36}"/>
              </a:ext>
            </a:extLst>
          </p:cNvPr>
          <p:cNvSpPr/>
          <p:nvPr/>
        </p:nvSpPr>
        <p:spPr>
          <a:xfrm>
            <a:off x="-254641" y="1609167"/>
            <a:ext cx="7771177" cy="3785652"/>
          </a:xfrm>
          <a:prstGeom prst="rect">
            <a:avLst/>
          </a:prstGeom>
        </p:spPr>
        <p:txBody>
          <a:bodyPr wrap="square">
            <a:spAutoFit/>
          </a:bodyPr>
          <a:lstStyle/>
          <a:p>
            <a:pPr lvl="1">
              <a:defRPr/>
            </a:pPr>
            <a:r>
              <a:rPr lang="en-GB" sz="1600" b="1" dirty="0">
                <a:solidFill>
                  <a:srgbClr val="00B050"/>
                </a:solidFill>
                <a:latin typeface="Century Gothic" panose="020B0502020202020204" pitchFamily="34" charset="0"/>
              </a:rPr>
              <a:t>Things for landlords to bear in mind </a:t>
            </a:r>
          </a:p>
          <a:p>
            <a:pPr lvl="1">
              <a:defRPr/>
            </a:pPr>
            <a:endParaRPr lang="en-GB" sz="1600" dirty="0">
              <a:solidFill>
                <a:srgbClr val="00B050"/>
              </a:solidFill>
              <a:latin typeface="Century Gothic" panose="020B0502020202020204" pitchFamily="34" charset="0"/>
            </a:endParaRPr>
          </a:p>
          <a:p>
            <a:pPr marL="742950" lvl="1" indent="-285750">
              <a:buFont typeface="Wingdings" panose="05000000000000000000" pitchFamily="2" charset="2"/>
              <a:buChar char="ü"/>
              <a:defRPr/>
            </a:pPr>
            <a:r>
              <a:rPr lang="en-GB" sz="1600" dirty="0">
                <a:solidFill>
                  <a:prstClr val="black"/>
                </a:solidFill>
                <a:latin typeface="Century Gothic" panose="020B0502020202020204" pitchFamily="34" charset="0"/>
              </a:rPr>
              <a:t>Forces landlord to conduct proper inventories, inspections and conduct work to rectify hazard in a prompt and efficient manner whilst keeping robust records and evidence of works undertaken</a:t>
            </a:r>
          </a:p>
          <a:p>
            <a:pPr marL="742950" lvl="1" indent="-285750">
              <a:buFont typeface="Wingdings" panose="05000000000000000000" pitchFamily="2" charset="2"/>
              <a:buChar char="ü"/>
              <a:defRPr/>
            </a:pPr>
            <a:r>
              <a:rPr lang="en-GB" sz="1600" dirty="0">
                <a:solidFill>
                  <a:prstClr val="black"/>
                </a:solidFill>
                <a:latin typeface="Century Gothic" panose="020B0502020202020204" pitchFamily="34" charset="0"/>
              </a:rPr>
              <a:t>Allows an easy process for tenants to seek compensation by simply completing the N1 court form and submitting evidence of dis-repair</a:t>
            </a:r>
          </a:p>
          <a:p>
            <a:pPr marL="742950" lvl="1" indent="-285750">
              <a:buFont typeface="Wingdings" panose="05000000000000000000" pitchFamily="2" charset="2"/>
              <a:buChar char="ü"/>
              <a:defRPr/>
            </a:pPr>
            <a:r>
              <a:rPr lang="en-GB" sz="1600" dirty="0">
                <a:solidFill>
                  <a:prstClr val="black"/>
                </a:solidFill>
                <a:latin typeface="Century Gothic" panose="020B0502020202020204" pitchFamily="34" charset="0"/>
              </a:rPr>
              <a:t>Compensation amount up to the court, depends on if the landlord dealt with the hazard in a reasonable time. </a:t>
            </a:r>
          </a:p>
          <a:p>
            <a:pPr marL="742950" lvl="1" indent="-285750">
              <a:buFont typeface="Wingdings" panose="05000000000000000000" pitchFamily="2" charset="2"/>
              <a:buChar char="ü"/>
              <a:defRPr/>
            </a:pPr>
            <a:r>
              <a:rPr lang="en-GB" sz="1600" dirty="0">
                <a:solidFill>
                  <a:prstClr val="black"/>
                </a:solidFill>
                <a:latin typeface="Century Gothic" panose="020B0502020202020204" pitchFamily="34" charset="0"/>
              </a:rPr>
              <a:t>Landlord only liable from knowledge during tenancy, if the tenant does not make the landlord aware of a recently discovered hazard, the landlord cannot be expected to fix the problem.</a:t>
            </a:r>
          </a:p>
          <a:p>
            <a:pPr marL="742950" lvl="1" indent="-285750">
              <a:buFont typeface="Wingdings" panose="05000000000000000000" pitchFamily="2" charset="2"/>
              <a:buChar char="ü"/>
              <a:defRPr/>
            </a:pPr>
            <a:r>
              <a:rPr lang="en-GB" sz="1600" dirty="0">
                <a:solidFill>
                  <a:prstClr val="black"/>
                </a:solidFill>
                <a:latin typeface="Century Gothic" panose="020B0502020202020204" pitchFamily="34" charset="0"/>
              </a:rPr>
              <a:t>Includes common areas in HMOs and blocks of flats</a:t>
            </a:r>
          </a:p>
          <a:p>
            <a:pPr lvl="1">
              <a:defRPr/>
            </a:pPr>
            <a:endParaRPr lang="en-GB" sz="1600" dirty="0">
              <a:solidFill>
                <a:prstClr val="black"/>
              </a:solidFill>
              <a:latin typeface="Century Gothic" panose="020B0502020202020204" pitchFamily="34" charset="0"/>
            </a:endParaRPr>
          </a:p>
          <a:p>
            <a:pPr lvl="1">
              <a:defRPr/>
            </a:pPr>
            <a:r>
              <a:rPr lang="en-US" sz="1600" dirty="0">
                <a:solidFill>
                  <a:prstClr val="black"/>
                </a:solidFill>
                <a:latin typeface="Century Gothic" panose="020B0502020202020204" pitchFamily="34" charset="0"/>
              </a:rPr>
              <a:t>   </a:t>
            </a:r>
            <a:endParaRPr lang="en-GB" sz="1600" dirty="0">
              <a:solidFill>
                <a:prstClr val="black"/>
              </a:solidFill>
              <a:latin typeface="Century Gothic" panose="020B0502020202020204" pitchFamily="34" charset="0"/>
            </a:endParaRPr>
          </a:p>
        </p:txBody>
      </p:sp>
      <p:sp>
        <p:nvSpPr>
          <p:cNvPr id="3" name="Rectangle 2">
            <a:extLst>
              <a:ext uri="{FF2B5EF4-FFF2-40B4-BE49-F238E27FC236}">
                <a16:creationId xmlns:a16="http://schemas.microsoft.com/office/drawing/2014/main" xmlns="" id="{5AA7784A-1E9B-4E04-AD5B-09C506029023}"/>
              </a:ext>
            </a:extLst>
          </p:cNvPr>
          <p:cNvSpPr/>
          <p:nvPr/>
        </p:nvSpPr>
        <p:spPr>
          <a:xfrm>
            <a:off x="10326031" y="6151038"/>
            <a:ext cx="2035728"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p>
        </p:txBody>
      </p:sp>
    </p:spTree>
    <p:extLst>
      <p:ext uri="{BB962C8B-B14F-4D97-AF65-F5344CB8AC3E}">
        <p14:creationId xmlns:p14="http://schemas.microsoft.com/office/powerpoint/2010/main" val="128569197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841EA57-DEA6-4BE9-B11E-1FBCC76BE1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Image result for damp &amp; mould">
            <a:extLst>
              <a:ext uri="{FF2B5EF4-FFF2-40B4-BE49-F238E27FC236}">
                <a16:creationId xmlns:a16="http://schemas.microsoft.com/office/drawing/2014/main" xmlns="" id="{01674A47-D684-4374-B181-3962A2762E93}"/>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5926240" y="10"/>
            <a:ext cx="6265758" cy="2285990"/>
          </a:xfrm>
          <a:custGeom>
            <a:avLst/>
            <a:gdLst>
              <a:gd name="connsiteX0" fmla="*/ 0 w 6265758"/>
              <a:gd name="connsiteY0" fmla="*/ 0 h 2286000"/>
              <a:gd name="connsiteX1" fmla="*/ 6265758 w 6265758"/>
              <a:gd name="connsiteY1" fmla="*/ 0 h 2286000"/>
              <a:gd name="connsiteX2" fmla="*/ 6265758 w 6265758"/>
              <a:gd name="connsiteY2" fmla="*/ 2286000 h 2286000"/>
              <a:gd name="connsiteX3" fmla="*/ 1062168 w 6265758"/>
              <a:gd name="connsiteY3" fmla="*/ 2286000 h 2286000"/>
              <a:gd name="connsiteX4" fmla="*/ 790683 w 6265758"/>
              <a:gd name="connsiteY4" fmla="*/ 1700078 h 2286000"/>
              <a:gd name="connsiteX5" fmla="*/ 787725 w 6265758"/>
              <a:gd name="connsiteY5" fmla="*/ 1700078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65758" h="2286000">
                <a:moveTo>
                  <a:pt x="0" y="0"/>
                </a:moveTo>
                <a:lnTo>
                  <a:pt x="6265758" y="0"/>
                </a:lnTo>
                <a:lnTo>
                  <a:pt x="6265758" y="2286000"/>
                </a:lnTo>
                <a:lnTo>
                  <a:pt x="1062168" y="2286000"/>
                </a:lnTo>
                <a:lnTo>
                  <a:pt x="790683" y="1700078"/>
                </a:lnTo>
                <a:lnTo>
                  <a:pt x="787725" y="1700078"/>
                </a:lnTo>
                <a:close/>
              </a:path>
            </a:pathLst>
          </a:custGeom>
          <a:noFill/>
          <a:extLst>
            <a:ext uri="{909E8E84-426E-40DD-AFC4-6F175D3DCCD1}">
              <a14:hiddenFill xmlns:a14="http://schemas.microsoft.com/office/drawing/2010/main">
                <a:solidFill>
                  <a:srgbClr val="FFFFFF"/>
                </a:solidFill>
              </a14:hiddenFill>
            </a:ext>
          </a:extLst>
        </p:spPr>
      </p:pic>
      <p:pic>
        <p:nvPicPr>
          <p:cNvPr id="6" name="Picture 5" descr="A picture containing old, building, ground, outdoor&#10;&#10;Description automatically generated">
            <a:extLst>
              <a:ext uri="{FF2B5EF4-FFF2-40B4-BE49-F238E27FC236}">
                <a16:creationId xmlns:a16="http://schemas.microsoft.com/office/drawing/2014/main" xmlns="" id="{74F4E977-A874-428F-9EDF-06E8B730B17B}"/>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6988408" y="2286000"/>
            <a:ext cx="5203590" cy="2286000"/>
          </a:xfrm>
          <a:custGeom>
            <a:avLst/>
            <a:gdLst>
              <a:gd name="connsiteX0" fmla="*/ 0 w 5203590"/>
              <a:gd name="connsiteY0" fmla="*/ 0 h 2286000"/>
              <a:gd name="connsiteX1" fmla="*/ 5203590 w 5203590"/>
              <a:gd name="connsiteY1" fmla="*/ 0 h 2286000"/>
              <a:gd name="connsiteX2" fmla="*/ 5203590 w 5203590"/>
              <a:gd name="connsiteY2" fmla="*/ 2286000 h 2286000"/>
              <a:gd name="connsiteX3" fmla="*/ 1059212 w 5203590"/>
              <a:gd name="connsiteY3" fmla="*/ 2286000 h 2286000"/>
              <a:gd name="connsiteX4" fmla="*/ 925708 w 5203590"/>
              <a:gd name="connsiteY4" fmla="*/ 1997870 h 2286000"/>
              <a:gd name="connsiteX5" fmla="*/ 925707 w 5203590"/>
              <a:gd name="connsiteY5" fmla="*/ 199787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03590" h="2286000">
                <a:moveTo>
                  <a:pt x="0" y="0"/>
                </a:moveTo>
                <a:lnTo>
                  <a:pt x="5203590" y="0"/>
                </a:lnTo>
                <a:lnTo>
                  <a:pt x="5203590" y="2286000"/>
                </a:lnTo>
                <a:lnTo>
                  <a:pt x="1059212" y="2286000"/>
                </a:lnTo>
                <a:lnTo>
                  <a:pt x="925708" y="1997870"/>
                </a:lnTo>
                <a:lnTo>
                  <a:pt x="925707" y="1997870"/>
                </a:lnTo>
                <a:close/>
              </a:path>
            </a:pathLst>
          </a:custGeom>
        </p:spPr>
      </p:pic>
      <p:pic>
        <p:nvPicPr>
          <p:cNvPr id="9" name="Picture 2" descr="Image result for faulty stairs and handrails HHSRS">
            <a:extLst>
              <a:ext uri="{FF2B5EF4-FFF2-40B4-BE49-F238E27FC236}">
                <a16:creationId xmlns:a16="http://schemas.microsoft.com/office/drawing/2014/main" xmlns="" id="{30E8A34E-296E-4FE0-A37E-12C4FC569536}"/>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047618" y="4572000"/>
            <a:ext cx="4144382" cy="2286000"/>
          </a:xfrm>
          <a:custGeom>
            <a:avLst/>
            <a:gdLst>
              <a:gd name="connsiteX0" fmla="*/ 0 w 4144382"/>
              <a:gd name="connsiteY0" fmla="*/ 0 h 2286000"/>
              <a:gd name="connsiteX1" fmla="*/ 4144382 w 4144382"/>
              <a:gd name="connsiteY1" fmla="*/ 0 h 2286000"/>
              <a:gd name="connsiteX2" fmla="*/ 4144382 w 4144382"/>
              <a:gd name="connsiteY2" fmla="*/ 2286000 h 2286000"/>
              <a:gd name="connsiteX3" fmla="*/ 1054581 w 4144382"/>
              <a:gd name="connsiteY3" fmla="*/ 2286000 h 2286000"/>
              <a:gd name="connsiteX4" fmla="*/ 1054581 w 4144382"/>
              <a:gd name="connsiteY4" fmla="*/ 2285999 h 2286000"/>
              <a:gd name="connsiteX5" fmla="*/ 1059211 w 4144382"/>
              <a:gd name="connsiteY5" fmla="*/ 2285999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82" h="2286000">
                <a:moveTo>
                  <a:pt x="0" y="0"/>
                </a:moveTo>
                <a:lnTo>
                  <a:pt x="4144382" y="0"/>
                </a:lnTo>
                <a:lnTo>
                  <a:pt x="4144382" y="2286000"/>
                </a:lnTo>
                <a:lnTo>
                  <a:pt x="1054581" y="2286000"/>
                </a:lnTo>
                <a:lnTo>
                  <a:pt x="1054581" y="2285999"/>
                </a:lnTo>
                <a:lnTo>
                  <a:pt x="1059211" y="2285999"/>
                </a:lnTo>
                <a:close/>
              </a:path>
            </a:pathLst>
          </a:custGeom>
          <a:noFill/>
          <a:extLst>
            <a:ext uri="{909E8E84-426E-40DD-AFC4-6F175D3DCCD1}">
              <a14:hiddenFill xmlns:a14="http://schemas.microsoft.com/office/drawing/2010/main">
                <a:solidFill>
                  <a:srgbClr val="FFFFFF"/>
                </a:solidFill>
              </a14:hiddenFill>
            </a:ext>
          </a:extLst>
        </p:spPr>
      </p:pic>
      <p:sp>
        <p:nvSpPr>
          <p:cNvPr id="16" name="Freeform 15">
            <a:extLst>
              <a:ext uri="{FF2B5EF4-FFF2-40B4-BE49-F238E27FC236}">
                <a16:creationId xmlns:a16="http://schemas.microsoft.com/office/drawing/2014/main" xmlns="" id="{A26922E4-CEB0-4BFE-BAD1-403E6A417D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590203" cy="6858000"/>
          </a:xfrm>
          <a:custGeom>
            <a:avLst/>
            <a:gdLst>
              <a:gd name="connsiteX0" fmla="*/ 0 w 9590203"/>
              <a:gd name="connsiteY0" fmla="*/ 0 h 6858000"/>
              <a:gd name="connsiteX1" fmla="*/ 6414049 w 9590203"/>
              <a:gd name="connsiteY1" fmla="*/ 0 h 6858000"/>
              <a:gd name="connsiteX2" fmla="*/ 9590203 w 9590203"/>
              <a:gd name="connsiteY2" fmla="*/ 6858000 h 6858000"/>
              <a:gd name="connsiteX3" fmla="*/ 0 w 959020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9590203" h="6858000">
                <a:moveTo>
                  <a:pt x="0" y="0"/>
                </a:moveTo>
                <a:lnTo>
                  <a:pt x="6414049" y="0"/>
                </a:lnTo>
                <a:lnTo>
                  <a:pt x="9590203" y="6858000"/>
                </a:lnTo>
                <a:lnTo>
                  <a:pt x="0" y="6858000"/>
                </a:ln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Rectangle 6">
            <a:extLst>
              <a:ext uri="{FF2B5EF4-FFF2-40B4-BE49-F238E27FC236}">
                <a16:creationId xmlns:a16="http://schemas.microsoft.com/office/drawing/2014/main" xmlns="" id="{5F170B77-1685-4E88-8DCE-DF52E4570E5E}"/>
              </a:ext>
            </a:extLst>
          </p:cNvPr>
          <p:cNvSpPr/>
          <p:nvPr/>
        </p:nvSpPr>
        <p:spPr>
          <a:xfrm>
            <a:off x="-169761" y="242195"/>
            <a:ext cx="7602948" cy="1938992"/>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lvl="1" algn="ctr">
              <a:defRPr/>
            </a:pPr>
            <a:endParaRPr lang="en-GB" altLang="en-US" sz="2400" b="1" dirty="0">
              <a:solidFill>
                <a:srgbClr val="00B050"/>
              </a:solidFill>
              <a:latin typeface="Century Gothic" panose="020B0502020202020204" pitchFamily="34" charset="0"/>
            </a:endParaRPr>
          </a:p>
          <a:p>
            <a:pPr lvl="1" algn="ctr">
              <a:defRPr/>
            </a:pPr>
            <a:r>
              <a:rPr lang="en-GB" altLang="en-US" b="1" dirty="0">
                <a:solidFill>
                  <a:srgbClr val="00B050"/>
                </a:solidFill>
                <a:latin typeface="Century Gothic" panose="020B0502020202020204" pitchFamily="34" charset="0"/>
              </a:rPr>
              <a:t>The Fitness for Human Habitation Act</a:t>
            </a:r>
            <a:r>
              <a:rPr lang="en-US" altLang="en-US" b="1" dirty="0">
                <a:solidFill>
                  <a:srgbClr val="00B050"/>
                </a:solidFill>
                <a:latin typeface="Century Gothic" panose="020B0502020202020204" pitchFamily="34" charset="0"/>
              </a:rPr>
              <a:t>- 20</a:t>
            </a:r>
            <a:r>
              <a:rPr lang="en-US" altLang="en-US" b="1" baseline="30000" dirty="0">
                <a:solidFill>
                  <a:srgbClr val="00B050"/>
                </a:solidFill>
                <a:latin typeface="Century Gothic" panose="020B0502020202020204" pitchFamily="34" charset="0"/>
              </a:rPr>
              <a:t>th</a:t>
            </a:r>
            <a:r>
              <a:rPr lang="en-US" altLang="en-US" b="1" dirty="0">
                <a:solidFill>
                  <a:srgbClr val="00B050"/>
                </a:solidFill>
                <a:latin typeface="Century Gothic" panose="020B0502020202020204" pitchFamily="34" charset="0"/>
              </a:rPr>
              <a:t> March 2019-  IMPORTANT</a:t>
            </a:r>
          </a:p>
          <a:p>
            <a:pPr lvl="1" algn="ctr">
              <a:defRPr/>
            </a:pPr>
            <a:endParaRPr lang="en-US" b="1" dirty="0">
              <a:solidFill>
                <a:srgbClr val="00B050"/>
              </a:solidFill>
              <a:latin typeface="Century Gothic" panose="020B0502020202020204" pitchFamily="34" charset="0"/>
            </a:endParaRPr>
          </a:p>
          <a:p>
            <a:pPr lvl="1">
              <a:defRPr/>
            </a:pPr>
            <a:r>
              <a:rPr lang="en-US" b="1" dirty="0">
                <a:solidFill>
                  <a:srgbClr val="00B050"/>
                </a:solidFill>
                <a:latin typeface="Century Gothic" panose="020B0502020202020204" pitchFamily="34" charset="0"/>
              </a:rPr>
              <a:t>       </a:t>
            </a:r>
          </a:p>
        </p:txBody>
      </p:sp>
      <p:sp>
        <p:nvSpPr>
          <p:cNvPr id="3" name="Rectangle 2">
            <a:extLst>
              <a:ext uri="{FF2B5EF4-FFF2-40B4-BE49-F238E27FC236}">
                <a16:creationId xmlns:a16="http://schemas.microsoft.com/office/drawing/2014/main" xmlns="" id="{BF98A480-8597-44AE-9DAA-EDA55FFFFD22}"/>
              </a:ext>
            </a:extLst>
          </p:cNvPr>
          <p:cNvSpPr/>
          <p:nvPr/>
        </p:nvSpPr>
        <p:spPr>
          <a:xfrm>
            <a:off x="-254641" y="1497531"/>
            <a:ext cx="7687827" cy="5324535"/>
          </a:xfrm>
          <a:prstGeom prst="rect">
            <a:avLst/>
          </a:prstGeom>
        </p:spPr>
        <p:txBody>
          <a:bodyPr wrap="square">
            <a:spAutoFit/>
          </a:bodyPr>
          <a:lstStyle/>
          <a:p>
            <a:pPr lvl="1">
              <a:defRPr/>
            </a:pPr>
            <a:endParaRPr lang="en-GB" sz="1600" dirty="0">
              <a:solidFill>
                <a:prstClr val="black"/>
              </a:solidFill>
              <a:latin typeface="Century Gothic" panose="020B0502020202020204" pitchFamily="34" charset="0"/>
            </a:endParaRPr>
          </a:p>
          <a:p>
            <a:pPr lvl="1">
              <a:defRPr/>
            </a:pPr>
            <a:r>
              <a:rPr lang="en-GB" sz="1600" dirty="0">
                <a:solidFill>
                  <a:prstClr val="black"/>
                </a:solidFill>
                <a:latin typeface="Century Gothic" panose="020B0502020202020204" pitchFamily="34" charset="0"/>
              </a:rPr>
              <a:t>The courts will decide whether a property is fit for human habitation based on the following factors:</a:t>
            </a:r>
          </a:p>
          <a:p>
            <a:pPr marL="742950" lvl="1" indent="-285750">
              <a:buFont typeface="Wingdings" panose="05000000000000000000" pitchFamily="2" charset="2"/>
              <a:buChar char="§"/>
              <a:defRPr/>
            </a:pPr>
            <a:endParaRPr lang="en-GB" sz="1600" dirty="0">
              <a:solidFill>
                <a:prstClr val="black"/>
              </a:solidFill>
              <a:latin typeface="Century Gothic" panose="020B0502020202020204" pitchFamily="34" charset="0"/>
            </a:endParaRP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the building has been neglected and is in a bad condition</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the building is unstable</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there’s a serious problem with damp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it has an unsafe layout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there’s not enough natural light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there’s not enough ventilation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there is a problem with the supply of hot and cold water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there are problems with the drainage or the lavatories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it’s difficult to prepare and cook food or wash up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Hazards under Housing Health and Safety Rating System (HHSRS)</a:t>
            </a:r>
            <a:endParaRPr lang="en-US" sz="1600" b="1" dirty="0">
              <a:solidFill>
                <a:prstClr val="black"/>
              </a:solidFill>
              <a:latin typeface="Century Gothic" panose="020B0502020202020204" pitchFamily="34" charset="0"/>
            </a:endParaRPr>
          </a:p>
          <a:p>
            <a:pPr lvl="1">
              <a:defRPr/>
            </a:pPr>
            <a:endParaRPr lang="en-GB" dirty="0">
              <a:solidFill>
                <a:prstClr val="black"/>
              </a:solidFill>
              <a:latin typeface="Century Gothic" panose="020B0502020202020204" pitchFamily="34" charset="0"/>
            </a:endParaRPr>
          </a:p>
          <a:p>
            <a:pPr lvl="1">
              <a:defRPr/>
            </a:pPr>
            <a:r>
              <a:rPr lang="en-GB" b="1" dirty="0">
                <a:solidFill>
                  <a:srgbClr val="00B050"/>
                </a:solidFill>
                <a:latin typeface="Century Gothic" panose="020B0502020202020204" pitchFamily="34" charset="0"/>
              </a:rPr>
              <a:t>How to Rent Guide” updated 31</a:t>
            </a:r>
            <a:r>
              <a:rPr lang="en-GB" b="1" baseline="30000" dirty="0">
                <a:solidFill>
                  <a:srgbClr val="00B050"/>
                </a:solidFill>
                <a:latin typeface="Century Gothic" panose="020B0502020202020204" pitchFamily="34" charset="0"/>
              </a:rPr>
              <a:t>st</a:t>
            </a:r>
            <a:r>
              <a:rPr lang="en-GB" b="1" dirty="0">
                <a:solidFill>
                  <a:srgbClr val="00B050"/>
                </a:solidFill>
                <a:latin typeface="Century Gothic" panose="020B0502020202020204" pitchFamily="34" charset="0"/>
              </a:rPr>
              <a:t> May 2019 (6</a:t>
            </a:r>
            <a:r>
              <a:rPr lang="en-GB" b="1" baseline="30000" dirty="0">
                <a:solidFill>
                  <a:srgbClr val="00B050"/>
                </a:solidFill>
                <a:latin typeface="Century Gothic" panose="020B0502020202020204" pitchFamily="34" charset="0"/>
              </a:rPr>
              <a:t>th</a:t>
            </a:r>
            <a:r>
              <a:rPr lang="en-GB" b="1" dirty="0">
                <a:solidFill>
                  <a:srgbClr val="00B050"/>
                </a:solidFill>
                <a:latin typeface="Century Gothic" panose="020B0502020202020204" pitchFamily="34" charset="0"/>
              </a:rPr>
              <a:t> edition)</a:t>
            </a:r>
          </a:p>
          <a:p>
            <a:pPr marL="419100" lvl="1">
              <a:defRPr/>
            </a:pPr>
            <a:r>
              <a:rPr lang="en-GB" sz="1600" dirty="0">
                <a:solidFill>
                  <a:prstClr val="black"/>
                </a:solidFill>
                <a:latin typeface="Century Gothic" panose="020B0502020202020204" pitchFamily="34" charset="0"/>
              </a:rPr>
              <a:t>This edition reference to the fitness for human habitation legislation and the tenant fee ban.  The guide explains how rented property must be safe, healthy and free from things that could cause serious harm and if not, tenants can take their landlord to court.</a:t>
            </a:r>
            <a:r>
              <a:rPr lang="en-GB" dirty="0">
                <a:solidFill>
                  <a:prstClr val="black"/>
                </a:solidFill>
                <a:latin typeface="Century Gothic" panose="020B0502020202020204" pitchFamily="34" charset="0"/>
              </a:rPr>
              <a:t/>
            </a:r>
            <a:br>
              <a:rPr lang="en-GB"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    </a:t>
            </a:r>
            <a:endParaRPr lang="en-GB" sz="1600" dirty="0">
              <a:solidFill>
                <a:prstClr val="black"/>
              </a:solidFill>
              <a:latin typeface="Century Gothic" panose="020B0502020202020204" pitchFamily="34" charset="0"/>
            </a:endParaRPr>
          </a:p>
        </p:txBody>
      </p:sp>
      <p:sp>
        <p:nvSpPr>
          <p:cNvPr id="4" name="Rectangle 3">
            <a:extLst>
              <a:ext uri="{FF2B5EF4-FFF2-40B4-BE49-F238E27FC236}">
                <a16:creationId xmlns:a16="http://schemas.microsoft.com/office/drawing/2014/main" xmlns="" id="{0998AAED-89B9-4E0A-BE49-3984DB121D76}"/>
              </a:ext>
            </a:extLst>
          </p:cNvPr>
          <p:cNvSpPr/>
          <p:nvPr/>
        </p:nvSpPr>
        <p:spPr>
          <a:xfrm>
            <a:off x="10340829" y="6175735"/>
            <a:ext cx="1851171"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p>
        </p:txBody>
      </p:sp>
    </p:spTree>
    <p:extLst>
      <p:ext uri="{BB962C8B-B14F-4D97-AF65-F5344CB8AC3E}">
        <p14:creationId xmlns:p14="http://schemas.microsoft.com/office/powerpoint/2010/main" val="364834669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2A0E4E09-FC02-4ADC-951A-3FFA90B6FE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sign on the side of a building&#10;&#10;Description automatically generated">
            <a:extLst>
              <a:ext uri="{FF2B5EF4-FFF2-40B4-BE49-F238E27FC236}">
                <a16:creationId xmlns:a16="http://schemas.microsoft.com/office/drawing/2014/main" xmlns="" id="{9C8617E0-45E6-477A-B992-296B497C06FE}"/>
              </a:ext>
            </a:extLst>
          </p:cNvPr>
          <p:cNvPicPr>
            <a:picLocks noGrp="1" noChangeAspect="1"/>
          </p:cNvPicPr>
          <p:nvPr>
            <p:ph idx="1"/>
          </p:nvPr>
        </p:nvPicPr>
        <p:blipFill rotWithShape="1">
          <a:blip r:embed="rId3" cstate="email">
            <a:alphaModFix/>
            <a:extLst>
              <a:ext uri="{28A0092B-C50C-407E-A947-70E740481C1C}">
                <a14:useLocalDpi xmlns:a14="http://schemas.microsoft.com/office/drawing/2010/main"/>
              </a:ext>
            </a:extLst>
          </a:blip>
          <a:srcRect b="-1"/>
          <a:stretch/>
        </p:blipFill>
        <p:spPr>
          <a:xfrm rot="5400000">
            <a:off x="-688411" y="1019942"/>
            <a:ext cx="6272982" cy="4896771"/>
          </a:xfrm>
          <a:prstGeom prst="rect">
            <a:avLst/>
          </a:prstGeom>
        </p:spPr>
      </p:pic>
      <p:pic>
        <p:nvPicPr>
          <p:cNvPr id="12" name="Picture 11">
            <a:extLst>
              <a:ext uri="{FF2B5EF4-FFF2-40B4-BE49-F238E27FC236}">
                <a16:creationId xmlns:a16="http://schemas.microsoft.com/office/drawing/2014/main" xmlns="" id="{24F266AD-725B-4A9D-B448-4C000F95CB47}"/>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C8286063-9AB5-40E0-A8A1-6C2064110172}"/>
              </a:ext>
            </a:extLst>
          </p:cNvPr>
          <p:cNvSpPr/>
          <p:nvPr/>
        </p:nvSpPr>
        <p:spPr>
          <a:xfrm>
            <a:off x="4463377" y="187611"/>
            <a:ext cx="4681090" cy="461665"/>
          </a:xfrm>
          <a:prstGeom prst="rect">
            <a:avLst/>
          </a:prstGeom>
        </p:spPr>
        <p:txBody>
          <a:bodyPr wrap="none">
            <a:spAutoFit/>
          </a:bodyPr>
          <a:lstStyle/>
          <a:p>
            <a:pPr marL="419100" lvl="1">
              <a:defRPr/>
            </a:pPr>
            <a:r>
              <a:rPr lang="en-GB" altLang="en-US" sz="2400" b="1" dirty="0">
                <a:solidFill>
                  <a:srgbClr val="00B050"/>
                </a:solidFill>
                <a:latin typeface="Century Gothic" panose="020B0502020202020204" pitchFamily="34" charset="0"/>
              </a:rPr>
              <a:t>Legislative changes in 2019</a:t>
            </a:r>
          </a:p>
        </p:txBody>
      </p:sp>
      <p:sp>
        <p:nvSpPr>
          <p:cNvPr id="9" name="Rectangle 8">
            <a:extLst>
              <a:ext uri="{FF2B5EF4-FFF2-40B4-BE49-F238E27FC236}">
                <a16:creationId xmlns:a16="http://schemas.microsoft.com/office/drawing/2014/main" xmlns="" id="{CAC6EFCA-ABC5-4D4A-B1A2-DD4085E2DE7B}"/>
              </a:ext>
            </a:extLst>
          </p:cNvPr>
          <p:cNvSpPr/>
          <p:nvPr/>
        </p:nvSpPr>
        <p:spPr>
          <a:xfrm>
            <a:off x="4896466" y="549282"/>
            <a:ext cx="7295228" cy="6617196"/>
          </a:xfrm>
          <a:prstGeom prst="rect">
            <a:avLst/>
          </a:prstGeom>
        </p:spPr>
        <p:txBody>
          <a:bodyPr wrap="square">
            <a:spAutoFit/>
          </a:bodyPr>
          <a:lstStyle/>
          <a:p>
            <a:pPr lvl="0" hangingPunct="0">
              <a:defRPr/>
            </a:pPr>
            <a:r>
              <a:rPr lang="en-GB" sz="1600" dirty="0">
                <a:solidFill>
                  <a:prstClr val="black"/>
                </a:solidFill>
                <a:latin typeface="Century Gothic" panose="020B0502020202020204" pitchFamily="34" charset="0"/>
              </a:rPr>
              <a:t>The Tenant Fees Bill will came into force in England on the 1</a:t>
            </a:r>
            <a:r>
              <a:rPr lang="en-GB" sz="1600" baseline="30000" dirty="0">
                <a:solidFill>
                  <a:prstClr val="black"/>
                </a:solidFill>
                <a:latin typeface="Century Gothic" panose="020B0502020202020204" pitchFamily="34" charset="0"/>
              </a:rPr>
              <a:t>st</a:t>
            </a:r>
            <a:r>
              <a:rPr lang="en-GB" sz="1600" dirty="0">
                <a:solidFill>
                  <a:prstClr val="black"/>
                </a:solidFill>
                <a:latin typeface="Century Gothic" panose="020B0502020202020204" pitchFamily="34" charset="0"/>
              </a:rPr>
              <a:t> June 2019 and applies to all new tenancies and all pre-existing ones from 1</a:t>
            </a:r>
            <a:r>
              <a:rPr lang="en-GB" sz="1600" baseline="30000" dirty="0">
                <a:solidFill>
                  <a:prstClr val="black"/>
                </a:solidFill>
                <a:latin typeface="Century Gothic" panose="020B0502020202020204" pitchFamily="34" charset="0"/>
              </a:rPr>
              <a:t>st</a:t>
            </a:r>
            <a:r>
              <a:rPr lang="en-GB" sz="1600" dirty="0">
                <a:solidFill>
                  <a:prstClr val="black"/>
                </a:solidFill>
                <a:latin typeface="Century Gothic" panose="020B0502020202020204" pitchFamily="34" charset="0"/>
              </a:rPr>
              <a:t> June 2020. The main feature of the legislation means landlords and their agents can no longer charge fees in connection with an AST, tenancies of student accommodation and licences to occupy. </a:t>
            </a:r>
          </a:p>
          <a:p>
            <a:pPr lvl="0" hangingPunct="0">
              <a:defRPr/>
            </a:pPr>
            <a:endParaRPr lang="en-GB" dirty="0">
              <a:solidFill>
                <a:prstClr val="black"/>
              </a:solidFill>
              <a:latin typeface="Century Gothic" panose="020B0502020202020204" pitchFamily="34" charset="0"/>
            </a:endParaRPr>
          </a:p>
          <a:p>
            <a:pPr lvl="0" algn="ctr" hangingPunct="0">
              <a:defRPr/>
            </a:pPr>
            <a:r>
              <a:rPr lang="en-GB" sz="1600" b="1" dirty="0">
                <a:solidFill>
                  <a:srgbClr val="00B050"/>
                </a:solidFill>
                <a:latin typeface="Century Gothic" panose="020B0502020202020204" pitchFamily="34" charset="0"/>
              </a:rPr>
              <a:t>The fees being banned include: fees for having a pet, re-letting fees, credit checking, inventories, end of 	tenancy cleaning, gardening, referencing and having a property de-</a:t>
            </a:r>
            <a:r>
              <a:rPr lang="en-GB" sz="1600" b="1" dirty="0" err="1">
                <a:solidFill>
                  <a:srgbClr val="00B050"/>
                </a:solidFill>
                <a:latin typeface="Century Gothic" panose="020B0502020202020204" pitchFamily="34" charset="0"/>
              </a:rPr>
              <a:t>flead</a:t>
            </a:r>
            <a:r>
              <a:rPr lang="en-GB" sz="1600" b="1" dirty="0">
                <a:solidFill>
                  <a:srgbClr val="00B050"/>
                </a:solidFill>
                <a:latin typeface="Century Gothic" panose="020B0502020202020204" pitchFamily="34" charset="0"/>
              </a:rPr>
              <a:t> if pets are allowed.</a:t>
            </a:r>
          </a:p>
          <a:p>
            <a:pPr lvl="0" algn="ctr" hangingPunct="0">
              <a:defRPr/>
            </a:pPr>
            <a:r>
              <a:rPr lang="en-GB" b="1" dirty="0">
                <a:solidFill>
                  <a:srgbClr val="00B050"/>
                </a:solidFill>
                <a:latin typeface="Century Gothic" panose="020B0502020202020204" pitchFamily="34" charset="0"/>
              </a:rPr>
              <a:t>       </a:t>
            </a:r>
          </a:p>
          <a:p>
            <a:pPr lvl="0">
              <a:defRPr/>
            </a:pPr>
            <a:r>
              <a:rPr lang="en-GB" b="1" dirty="0">
                <a:solidFill>
                  <a:srgbClr val="00B050"/>
                </a:solidFill>
                <a:latin typeface="Century Gothic" panose="020B0502020202020204" pitchFamily="34" charset="0"/>
              </a:rPr>
              <a:t>      Payments that can be charged include:</a:t>
            </a:r>
          </a:p>
          <a:p>
            <a:pPr lvl="0">
              <a:defRPr/>
            </a:pPr>
            <a:endParaRPr lang="en-GB" b="1" dirty="0">
              <a:solidFill>
                <a:srgbClr val="00B050"/>
              </a:solidFill>
              <a:latin typeface="Century Gothic" panose="020B0502020202020204" pitchFamily="34" charset="0"/>
            </a:endParaRP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Security deposits, which must be capped at 5 weeks rent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Refundable holding deposits (to reserve a property) to be no more than 1 week’s rent. </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Change of tenancy fees to be capped at £50.00 or the reasonable cost(variation of tenancy, permitted occupies, drafting surrender document)</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Fees for default of tenancy to be reasonable (costs for late rent payment, replacement keys, locks) </a:t>
            </a:r>
            <a:r>
              <a:rPr lang="en-GB" sz="1600" b="1" i="1" dirty="0">
                <a:latin typeface="Century Gothic" panose="020B0502020202020204" pitchFamily="34" charset="0"/>
              </a:rPr>
              <a:t>Keys- True cost only, cannot charge for time taken to have keys cut. Interest on late rent cannot be more than 3% above BOE rate (14 days in arrears)</a:t>
            </a:r>
            <a:endParaRPr lang="en-GB" sz="1600" dirty="0">
              <a:latin typeface="Century Gothic" panose="020B0502020202020204" pitchFamily="34" charset="0"/>
            </a:endParaRP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rPr>
              <a:t>Other permitted payments include, TV licence, Council Tax, Utilities, Communication services</a:t>
            </a:r>
          </a:p>
          <a:p>
            <a:pPr lvl="1">
              <a:defRPr/>
            </a:pPr>
            <a:r>
              <a:rPr lang="en-GB" sz="1600" dirty="0">
                <a:solidFill>
                  <a:prstClr val="black"/>
                </a:solidFill>
                <a:latin typeface="Century Gothic" panose="020B0502020202020204" pitchFamily="34" charset="0"/>
              </a:rPr>
              <a:t>     </a:t>
            </a:r>
            <a:endParaRPr lang="en-GB" sz="1600" b="1" i="1" dirty="0">
              <a:solidFill>
                <a:srgbClr val="00B050"/>
              </a:solidFill>
              <a:latin typeface="Century Gothic" panose="020B0502020202020204" pitchFamily="34" charset="0"/>
            </a:endParaRPr>
          </a:p>
          <a:p>
            <a:pPr lvl="0" hangingPunct="0">
              <a:defRPr/>
            </a:pPr>
            <a:endParaRPr lang="en-GB"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1517530"/>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descr="A picture containing text&#10;&#10;Description automatically generated">
            <a:extLst>
              <a:ext uri="{FF2B5EF4-FFF2-40B4-BE49-F238E27FC236}">
                <a16:creationId xmlns:a16="http://schemas.microsoft.com/office/drawing/2014/main" xmlns="" id="{437F76BF-8E75-4507-8960-77EE394909AC}"/>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7543" y="10"/>
            <a:ext cx="6394152" cy="6857990"/>
          </a:xfrm>
          <a:prstGeom prst="rect">
            <a:avLst/>
          </a:prstGeom>
        </p:spPr>
      </p:pic>
      <p:pic>
        <p:nvPicPr>
          <p:cNvPr id="12" name="Picture 11">
            <a:extLst>
              <a:ext uri="{FF2B5EF4-FFF2-40B4-BE49-F238E27FC236}">
                <a16:creationId xmlns:a16="http://schemas.microsoft.com/office/drawing/2014/main" xmlns="" id="{54DDEBDD-D8BD-41A6-8A0D-B00E3768B0F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4" cstate="email">
            <a:extLst>
              <a:ext uri="{28A0092B-C50C-407E-A947-70E740481C1C}">
                <a14:useLocalDpi xmlns:a14="http://schemas.microsoft.com/office/drawing/2010/main"/>
              </a:ext>
            </a:extLst>
          </a:blip>
          <a:stretch>
            <a:fillRect/>
          </a:stretch>
        </p:blipFill>
        <p:spPr>
          <a:xfrm flipH="1" flipV="1">
            <a:off x="0" y="0"/>
            <a:ext cx="12192000" cy="6858000"/>
          </a:xfrm>
          <a:prstGeom prst="rect">
            <a:avLst/>
          </a:prstGeom>
        </p:spPr>
      </p:pic>
      <p:sp>
        <p:nvSpPr>
          <p:cNvPr id="5" name="Rectangle 4">
            <a:extLst>
              <a:ext uri="{FF2B5EF4-FFF2-40B4-BE49-F238E27FC236}">
                <a16:creationId xmlns:a16="http://schemas.microsoft.com/office/drawing/2014/main" xmlns="" id="{2471481D-042C-4CA0-8C86-468E35C832B5}"/>
              </a:ext>
            </a:extLst>
          </p:cNvPr>
          <p:cNvSpPr/>
          <p:nvPr/>
        </p:nvSpPr>
        <p:spPr>
          <a:xfrm>
            <a:off x="-149229" y="204488"/>
            <a:ext cx="6935537" cy="1261884"/>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marL="419100" lvl="1">
              <a:defRPr/>
            </a:pPr>
            <a:endParaRPr lang="en-GB" altLang="en-US" b="1" dirty="0">
              <a:solidFill>
                <a:srgbClr val="00B050"/>
              </a:solidFill>
              <a:latin typeface="Century Gothic" panose="020B0502020202020204" pitchFamily="34" charset="0"/>
            </a:endParaRPr>
          </a:p>
          <a:p>
            <a:pPr marL="419100" lvl="1">
              <a:defRPr/>
            </a:pPr>
            <a:r>
              <a:rPr lang="en-GB" altLang="en-US" b="1" dirty="0">
                <a:solidFill>
                  <a:srgbClr val="00B050"/>
                </a:solidFill>
                <a:latin typeface="Century Gothic" panose="020B0502020202020204" pitchFamily="34" charset="0"/>
              </a:rPr>
              <a:t>Things to consider  </a:t>
            </a:r>
          </a:p>
          <a:p>
            <a:pPr marL="419100" lvl="1">
              <a:defRPr/>
            </a:pPr>
            <a:endParaRPr lang="en-GB" altLang="en-US" sz="1600" dirty="0">
              <a:solidFill>
                <a:prstClr val="black"/>
              </a:solidFill>
              <a:latin typeface="Century Gothic" panose="020B0502020202020204" pitchFamily="34" charset="0"/>
            </a:endParaRPr>
          </a:p>
        </p:txBody>
      </p:sp>
      <p:sp>
        <p:nvSpPr>
          <p:cNvPr id="6" name="Rectangle 5">
            <a:extLst>
              <a:ext uri="{FF2B5EF4-FFF2-40B4-BE49-F238E27FC236}">
                <a16:creationId xmlns:a16="http://schemas.microsoft.com/office/drawing/2014/main" xmlns="" id="{8FFF254F-9D39-4483-BE97-D862B552C3C7}"/>
              </a:ext>
            </a:extLst>
          </p:cNvPr>
          <p:cNvSpPr/>
          <p:nvPr/>
        </p:nvSpPr>
        <p:spPr>
          <a:xfrm>
            <a:off x="-325268" y="1359409"/>
            <a:ext cx="6935537" cy="5262979"/>
          </a:xfrm>
          <a:prstGeom prst="rect">
            <a:avLst/>
          </a:prstGeom>
        </p:spPr>
        <p:txBody>
          <a:bodyPr wrap="square">
            <a:spAutoFit/>
          </a:bodyPr>
          <a:lstStyle/>
          <a:p>
            <a:pPr marL="704850" lvl="1" indent="-285750">
              <a:buFont typeface="Wingdings" panose="05000000000000000000" pitchFamily="2" charset="2"/>
              <a:buChar char="§"/>
              <a:defRPr/>
            </a:pPr>
            <a:r>
              <a:rPr lang="en-GB" altLang="en-US" sz="1600" dirty="0">
                <a:solidFill>
                  <a:prstClr val="black"/>
                </a:solidFill>
                <a:latin typeface="Century Gothic" panose="020B0502020202020204" pitchFamily="34" charset="0"/>
              </a:rPr>
              <a:t>Update new tenancy agreements from 1</a:t>
            </a:r>
            <a:r>
              <a:rPr lang="en-GB" altLang="en-US" sz="1600" baseline="30000" dirty="0">
                <a:solidFill>
                  <a:prstClr val="black"/>
                </a:solidFill>
                <a:latin typeface="Century Gothic" panose="020B0502020202020204" pitchFamily="34" charset="0"/>
              </a:rPr>
              <a:t>st</a:t>
            </a:r>
            <a:r>
              <a:rPr lang="en-GB" altLang="en-US" sz="1600" dirty="0">
                <a:solidFill>
                  <a:prstClr val="black"/>
                </a:solidFill>
                <a:latin typeface="Century Gothic" panose="020B0502020202020204" pitchFamily="34" charset="0"/>
              </a:rPr>
              <a:t> June 2019 to reflect changes- ensure no hidden fees</a:t>
            </a:r>
          </a:p>
          <a:p>
            <a:pPr marL="704850" lvl="1" indent="-285750">
              <a:buFont typeface="Wingdings" panose="05000000000000000000" pitchFamily="2" charset="2"/>
              <a:buChar char="§"/>
              <a:defRPr/>
            </a:pPr>
            <a:r>
              <a:rPr lang="en-GB" altLang="en-US" sz="1600" dirty="0">
                <a:solidFill>
                  <a:prstClr val="black"/>
                </a:solidFill>
                <a:latin typeface="Century Gothic" panose="020B0502020202020204" pitchFamily="34" charset="0"/>
              </a:rPr>
              <a:t>Fees can still be charged until 31</a:t>
            </a:r>
            <a:r>
              <a:rPr lang="en-GB" altLang="en-US" sz="1600" baseline="30000" dirty="0">
                <a:solidFill>
                  <a:prstClr val="black"/>
                </a:solidFill>
                <a:latin typeface="Century Gothic" panose="020B0502020202020204" pitchFamily="34" charset="0"/>
              </a:rPr>
              <a:t>st</a:t>
            </a:r>
            <a:r>
              <a:rPr lang="en-GB" altLang="en-US" sz="1600" dirty="0">
                <a:solidFill>
                  <a:prstClr val="black"/>
                </a:solidFill>
                <a:latin typeface="Century Gothic" panose="020B0502020202020204" pitchFamily="34" charset="0"/>
              </a:rPr>
              <a:t> May 2020 if the agreement commenced or was renewed before the 1</a:t>
            </a:r>
            <a:r>
              <a:rPr lang="en-GB" altLang="en-US" sz="1600" baseline="30000" dirty="0">
                <a:solidFill>
                  <a:prstClr val="black"/>
                </a:solidFill>
                <a:latin typeface="Century Gothic" panose="020B0502020202020204" pitchFamily="34" charset="0"/>
              </a:rPr>
              <a:t>st</a:t>
            </a:r>
            <a:r>
              <a:rPr lang="en-GB" altLang="en-US" sz="1600" dirty="0">
                <a:solidFill>
                  <a:prstClr val="black"/>
                </a:solidFill>
                <a:latin typeface="Century Gothic" panose="020B0502020202020204" pitchFamily="34" charset="0"/>
              </a:rPr>
              <a:t> June 2019.</a:t>
            </a:r>
          </a:p>
          <a:p>
            <a:pPr marL="704850" lvl="1" indent="-285750">
              <a:buFont typeface="Wingdings" panose="05000000000000000000" pitchFamily="2" charset="2"/>
              <a:buChar char="§"/>
              <a:defRPr/>
            </a:pPr>
            <a:r>
              <a:rPr lang="en-GB" altLang="en-US" sz="1600" dirty="0">
                <a:solidFill>
                  <a:prstClr val="black"/>
                </a:solidFill>
                <a:latin typeface="Century Gothic" panose="020B0502020202020204" pitchFamily="34" charset="0"/>
              </a:rPr>
              <a:t>In respect to any deposit amount over the 5 week rent threshold on a pre 1</a:t>
            </a:r>
            <a:r>
              <a:rPr lang="en-GB" altLang="en-US" sz="1600" baseline="30000" dirty="0">
                <a:solidFill>
                  <a:prstClr val="black"/>
                </a:solidFill>
                <a:latin typeface="Century Gothic" panose="020B0502020202020204" pitchFamily="34" charset="0"/>
              </a:rPr>
              <a:t>st</a:t>
            </a:r>
            <a:r>
              <a:rPr lang="en-GB" altLang="en-US" sz="1600" dirty="0">
                <a:solidFill>
                  <a:prstClr val="black"/>
                </a:solidFill>
                <a:latin typeface="Century Gothic" panose="020B0502020202020204" pitchFamily="34" charset="0"/>
              </a:rPr>
              <a:t> June 2019 tenancy, EMPO advises  you pay back the difference ASAP and in any event by 31</a:t>
            </a:r>
            <a:r>
              <a:rPr lang="en-GB" altLang="en-US" sz="1600" baseline="30000" dirty="0">
                <a:solidFill>
                  <a:prstClr val="black"/>
                </a:solidFill>
                <a:latin typeface="Century Gothic" panose="020B0502020202020204" pitchFamily="34" charset="0"/>
              </a:rPr>
              <a:t>st</a:t>
            </a:r>
            <a:r>
              <a:rPr lang="en-GB" altLang="en-US" sz="1600" dirty="0">
                <a:solidFill>
                  <a:prstClr val="black"/>
                </a:solidFill>
                <a:latin typeface="Century Gothic" panose="020B0502020202020204" pitchFamily="34" charset="0"/>
              </a:rPr>
              <a:t> May 2020.  	</a:t>
            </a:r>
          </a:p>
          <a:p>
            <a:pPr marL="419100" lvl="1">
              <a:defRPr/>
            </a:pPr>
            <a:endParaRPr lang="en-GB" altLang="en-US" sz="1600" dirty="0">
              <a:solidFill>
                <a:prstClr val="black"/>
              </a:solidFill>
              <a:latin typeface="Century Gothic" panose="020B0502020202020204" pitchFamily="34" charset="0"/>
            </a:endParaRPr>
          </a:p>
          <a:p>
            <a:pPr marL="419100" lvl="1">
              <a:defRPr/>
            </a:pPr>
            <a:r>
              <a:rPr lang="en-GB" sz="1600" dirty="0">
                <a:solidFill>
                  <a:prstClr val="black"/>
                </a:solidFill>
                <a:latin typeface="Century Gothic" panose="020B0502020202020204" pitchFamily="34" charset="0"/>
              </a:rPr>
              <a:t>The legislation requires all agents including online to display information about their fees and 	membership to redress and</a:t>
            </a:r>
          </a:p>
          <a:p>
            <a:pPr marL="419100" lvl="1">
              <a:defRPr/>
            </a:pPr>
            <a:r>
              <a:rPr lang="en-GB" sz="1600" dirty="0">
                <a:solidFill>
                  <a:prstClr val="black"/>
                </a:solidFill>
                <a:latin typeface="Century Gothic" panose="020B0502020202020204" pitchFamily="34" charset="0"/>
              </a:rPr>
              <a:t>client money protection schemes prominently in their office</a:t>
            </a:r>
          </a:p>
          <a:p>
            <a:pPr marL="419100" lvl="1">
              <a:defRPr/>
            </a:pPr>
            <a:r>
              <a:rPr lang="en-GB" sz="1600" dirty="0">
                <a:solidFill>
                  <a:prstClr val="black"/>
                </a:solidFill>
                <a:latin typeface="Century Gothic" panose="020B0502020202020204" pitchFamily="34" charset="0"/>
              </a:rPr>
              <a:t>and on their website. </a:t>
            </a:r>
          </a:p>
          <a:p>
            <a:pPr marL="800100" lvl="1" indent="-342900">
              <a:defRPr/>
            </a:pPr>
            <a:r>
              <a:rPr lang="en-GB" sz="1600" dirty="0">
                <a:solidFill>
                  <a:prstClr val="black"/>
                </a:solidFill>
                <a:latin typeface="Century Gothic" panose="020B0502020202020204" pitchFamily="34" charset="0"/>
              </a:rPr>
              <a:t>		</a:t>
            </a:r>
          </a:p>
          <a:p>
            <a:pPr marL="800100" lvl="1" indent="-342900">
              <a:defRPr/>
            </a:pPr>
            <a:r>
              <a:rPr lang="en-GB" sz="1600" dirty="0">
                <a:solidFill>
                  <a:prstClr val="black"/>
                </a:solidFill>
                <a:latin typeface="Century Gothic" panose="020B0502020202020204" pitchFamily="34" charset="0"/>
              </a:rPr>
              <a:t>Where fees have been unlawfully charged Landlords will be</a:t>
            </a:r>
          </a:p>
          <a:p>
            <a:pPr marL="800100" lvl="1" indent="-342900">
              <a:defRPr/>
            </a:pPr>
            <a:r>
              <a:rPr lang="en-GB" sz="1600" dirty="0">
                <a:solidFill>
                  <a:prstClr val="black"/>
                </a:solidFill>
                <a:latin typeface="Century Gothic" panose="020B0502020202020204" pitchFamily="34" charset="0"/>
              </a:rPr>
              <a:t>prevented from recovering their property via Section 21 until</a:t>
            </a:r>
          </a:p>
          <a:p>
            <a:pPr marL="800100" lvl="1" indent="-342900">
              <a:defRPr/>
            </a:pPr>
            <a:r>
              <a:rPr lang="en-GB" sz="1600" dirty="0">
                <a:solidFill>
                  <a:prstClr val="black"/>
                </a:solidFill>
                <a:latin typeface="Century Gothic" panose="020B0502020202020204" pitchFamily="34" charset="0"/>
              </a:rPr>
              <a:t>the fees have been repaid, </a:t>
            </a:r>
            <a:r>
              <a:rPr lang="en-GB" sz="1600" u="sng" dirty="0">
                <a:solidFill>
                  <a:prstClr val="black"/>
                </a:solidFill>
                <a:latin typeface="Century Gothic" panose="020B0502020202020204" pitchFamily="34" charset="0"/>
              </a:rPr>
              <a:t>unless they can prove their agent</a:t>
            </a:r>
          </a:p>
          <a:p>
            <a:pPr marL="800100" lvl="1" indent="-342900">
              <a:defRPr/>
            </a:pPr>
            <a:r>
              <a:rPr lang="en-GB" sz="1600" u="sng" dirty="0">
                <a:solidFill>
                  <a:prstClr val="black"/>
                </a:solidFill>
                <a:latin typeface="Century Gothic" panose="020B0502020202020204" pitchFamily="34" charset="0"/>
              </a:rPr>
              <a:t>is at fault.    </a:t>
            </a:r>
            <a:r>
              <a:rPr lang="en-GB" sz="1600" dirty="0">
                <a:solidFill>
                  <a:prstClr val="black"/>
                </a:solidFill>
                <a:latin typeface="Century Gothic" panose="020B0502020202020204" pitchFamily="34" charset="0"/>
              </a:rPr>
              <a:t>The Bill creates a financial penalty of £5K for an</a:t>
            </a:r>
          </a:p>
          <a:p>
            <a:pPr marL="800100" lvl="1" indent="-342900">
              <a:defRPr/>
            </a:pPr>
            <a:r>
              <a:rPr lang="en-GB" sz="1600" dirty="0">
                <a:solidFill>
                  <a:prstClr val="black"/>
                </a:solidFill>
                <a:latin typeface="Century Gothic" panose="020B0502020202020204" pitchFamily="34" charset="0"/>
              </a:rPr>
              <a:t>initial breach of  the legislation, rising to £30K if convicted of the</a:t>
            </a:r>
          </a:p>
          <a:p>
            <a:pPr marL="800100" lvl="1" indent="-342900">
              <a:defRPr/>
            </a:pPr>
            <a:r>
              <a:rPr lang="en-GB" sz="1600" dirty="0">
                <a:solidFill>
                  <a:prstClr val="black"/>
                </a:solidFill>
                <a:latin typeface="Century Gothic" panose="020B0502020202020204" pitchFamily="34" charset="0"/>
              </a:rPr>
              <a:t>same offence  within a 5 year period. </a:t>
            </a:r>
          </a:p>
          <a:p>
            <a:pPr marL="800100" lvl="1" indent="-342900">
              <a:buFont typeface="Wingdings" panose="05000000000000000000" pitchFamily="2" charset="2"/>
              <a:buChar char="ü"/>
              <a:defRPr/>
            </a:pPr>
            <a:endParaRPr lang="en-GB" sz="1600" dirty="0">
              <a:solidFill>
                <a:prstClr val="black"/>
              </a:solidFill>
              <a:latin typeface="Century Gothic" panose="020B0502020202020204" pitchFamily="34" charset="0"/>
            </a:endParaRPr>
          </a:p>
        </p:txBody>
      </p:sp>
      <p:sp>
        <p:nvSpPr>
          <p:cNvPr id="2" name="Rectangle 1">
            <a:extLst>
              <a:ext uri="{FF2B5EF4-FFF2-40B4-BE49-F238E27FC236}">
                <a16:creationId xmlns:a16="http://schemas.microsoft.com/office/drawing/2014/main" xmlns="" id="{764244EA-E085-4B45-9F3A-9562F3D0085E}"/>
              </a:ext>
            </a:extLst>
          </p:cNvPr>
          <p:cNvSpPr/>
          <p:nvPr/>
        </p:nvSpPr>
        <p:spPr>
          <a:xfrm>
            <a:off x="10245754" y="6165290"/>
            <a:ext cx="1867949" cy="646331"/>
          </a:xfrm>
          <a:prstGeom prst="rect">
            <a:avLst/>
          </a:prstGeom>
        </p:spPr>
        <p:txBody>
          <a:bodyPr wrap="square">
            <a:spAutoFit/>
          </a:bodyPr>
          <a:lstStyle/>
          <a:p>
            <a:pPr lvl="0">
              <a:defRPr/>
            </a:pPr>
            <a:r>
              <a:rPr lang="en-GB" altLang="en-US" b="1" dirty="0">
                <a:solidFill>
                  <a:srgbClr val="00B050"/>
                </a:solidFill>
                <a:latin typeface="Century Gothic" panose="020B0502020202020204" pitchFamily="34" charset="0"/>
                <a:cs typeface="Arial" panose="020B0604020202020204" pitchFamily="34" charset="0"/>
              </a:rPr>
              <a:t>Landlord Law</a:t>
            </a:r>
          </a:p>
          <a:p>
            <a:pPr lvl="0">
              <a:defRPr/>
            </a:pPr>
            <a:r>
              <a:rPr lang="en-GB" altLang="en-US" b="1" dirty="0">
                <a:solidFill>
                  <a:srgbClr val="00B050"/>
                </a:solidFill>
                <a:latin typeface="Century Gothic" panose="020B0502020202020204" pitchFamily="34" charset="0"/>
                <a:cs typeface="Arial" panose="020B0604020202020204" pitchFamily="34" charset="0"/>
              </a:rPr>
              <a:t>Changes 2019</a:t>
            </a:r>
          </a:p>
        </p:txBody>
      </p:sp>
    </p:spTree>
    <p:extLst>
      <p:ext uri="{BB962C8B-B14F-4D97-AF65-F5344CB8AC3E}">
        <p14:creationId xmlns:p14="http://schemas.microsoft.com/office/powerpoint/2010/main" val="379476943"/>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4" descr="A sign on the side of a building&#10;&#10;Description automatically generated">
            <a:extLst>
              <a:ext uri="{FF2B5EF4-FFF2-40B4-BE49-F238E27FC236}">
                <a16:creationId xmlns:a16="http://schemas.microsoft.com/office/drawing/2014/main" xmlns="" id="{1ED2B296-43D1-451B-ABB4-19F719A920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565489" y="1231491"/>
            <a:ext cx="6858000" cy="4395018"/>
          </a:xfrm>
          <a:prstGeom prst="rect">
            <a:avLst/>
          </a:prstGeom>
          <a:effectLst/>
        </p:spPr>
      </p:pic>
      <p:sp>
        <p:nvSpPr>
          <p:cNvPr id="9" name="Rectangle 8">
            <a:extLst>
              <a:ext uri="{FF2B5EF4-FFF2-40B4-BE49-F238E27FC236}">
                <a16:creationId xmlns:a16="http://schemas.microsoft.com/office/drawing/2014/main" xmlns="" id="{BEB505C8-0AE0-4ECF-81C9-CBA3D0FA6EC4}"/>
              </a:ext>
            </a:extLst>
          </p:cNvPr>
          <p:cNvSpPr/>
          <p:nvPr/>
        </p:nvSpPr>
        <p:spPr>
          <a:xfrm>
            <a:off x="-1" y="191229"/>
            <a:ext cx="7556407" cy="1046440"/>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lvl="0" algn="ctr">
              <a:defRPr/>
            </a:pPr>
            <a:endParaRPr lang="en-GB" sz="2000" b="1" dirty="0">
              <a:solidFill>
                <a:srgbClr val="00B050"/>
              </a:solidFill>
              <a:latin typeface="Century Gothic" panose="020B0502020202020204" pitchFamily="34" charset="0"/>
            </a:endParaRPr>
          </a:p>
          <a:p>
            <a:pPr lvl="1">
              <a:defRPr/>
            </a:pPr>
            <a:r>
              <a:rPr lang="en-GB" altLang="en-US" sz="1600" dirty="0">
                <a:solidFill>
                  <a:srgbClr val="00B050"/>
                </a:solidFill>
                <a:latin typeface="Century Gothic" panose="020B0502020202020204" pitchFamily="34" charset="0"/>
              </a:rPr>
              <a:t> </a:t>
            </a:r>
            <a:r>
              <a:rPr lang="en-GB" b="1" dirty="0">
                <a:solidFill>
                  <a:srgbClr val="00B050"/>
                </a:solidFill>
                <a:latin typeface="Century Gothic" panose="020B0502020202020204" pitchFamily="34" charset="0"/>
              </a:rPr>
              <a:t>Consultation on creating a specialist housing court in England</a:t>
            </a:r>
          </a:p>
        </p:txBody>
      </p:sp>
      <p:sp>
        <p:nvSpPr>
          <p:cNvPr id="10" name="Rectangle 9">
            <a:extLst>
              <a:ext uri="{FF2B5EF4-FFF2-40B4-BE49-F238E27FC236}">
                <a16:creationId xmlns:a16="http://schemas.microsoft.com/office/drawing/2014/main" xmlns="" id="{0448E760-D318-4C9D-911E-0242BDD04D89}"/>
              </a:ext>
            </a:extLst>
          </p:cNvPr>
          <p:cNvSpPr/>
          <p:nvPr/>
        </p:nvSpPr>
        <p:spPr>
          <a:xfrm>
            <a:off x="108155" y="1237669"/>
            <a:ext cx="7688825" cy="3901068"/>
          </a:xfrm>
          <a:prstGeom prst="rect">
            <a:avLst/>
          </a:prstGeom>
        </p:spPr>
        <p:txBody>
          <a:bodyPr wrap="square">
            <a:spAutoFit/>
          </a:bodyPr>
          <a:lstStyle/>
          <a:p>
            <a:pPr lvl="0" algn="just">
              <a:spcAft>
                <a:spcPts val="1500"/>
              </a:spcAft>
            </a:pPr>
            <a:r>
              <a:rPr lang="en-GB" sz="1600" dirty="0">
                <a:solidFill>
                  <a:srgbClr val="000000"/>
                </a:solidFill>
                <a:latin typeface="Century Gothic" panose="020B0502020202020204" pitchFamily="34" charset="0"/>
                <a:ea typeface="Times New Roman" panose="02020603050405020304" pitchFamily="18" charset="0"/>
              </a:rPr>
              <a:t>Government announced on the 14</a:t>
            </a:r>
            <a:r>
              <a:rPr lang="en-GB" sz="1600" baseline="30000" dirty="0">
                <a:solidFill>
                  <a:srgbClr val="000000"/>
                </a:solidFill>
                <a:latin typeface="Century Gothic" panose="020B0502020202020204" pitchFamily="34" charset="0"/>
                <a:ea typeface="Times New Roman" panose="02020603050405020304" pitchFamily="18" charset="0"/>
              </a:rPr>
              <a:t>th</a:t>
            </a:r>
            <a:r>
              <a:rPr lang="en-GB" sz="1600" dirty="0">
                <a:solidFill>
                  <a:srgbClr val="000000"/>
                </a:solidFill>
                <a:latin typeface="Century Gothic" panose="020B0502020202020204" pitchFamily="34" charset="0"/>
                <a:ea typeface="Times New Roman" panose="02020603050405020304" pitchFamily="18" charset="0"/>
              </a:rPr>
              <a:t> November the start of a consultation on creating a specialist housing court in England.</a:t>
            </a:r>
          </a:p>
          <a:p>
            <a:pPr lvl="0" algn="just">
              <a:spcAft>
                <a:spcPts val="1500"/>
              </a:spcAft>
            </a:pPr>
            <a:r>
              <a:rPr lang="en-GB" sz="1600" dirty="0">
                <a:solidFill>
                  <a:prstClr val="black"/>
                </a:solidFill>
                <a:latin typeface="Century Gothic" panose="020B0502020202020204" pitchFamily="34" charset="0"/>
              </a:rPr>
              <a:t>The proposals would see the introduction of a digitised court process where landlords and tenants receive a simpler, faster and more effective service in dealing with property disputes. </a:t>
            </a:r>
          </a:p>
          <a:p>
            <a:pPr lvl="0" algn="just">
              <a:spcAft>
                <a:spcPts val="1500"/>
              </a:spcAft>
            </a:pPr>
            <a:r>
              <a:rPr lang="en-GB" sz="1600" dirty="0">
                <a:solidFill>
                  <a:prstClr val="black"/>
                </a:solidFill>
                <a:latin typeface="Century Gothic" panose="020B0502020202020204" pitchFamily="34" charset="0"/>
              </a:rPr>
              <a:t>Government is now reviewing the responses to its consultation which ended on the 22</a:t>
            </a:r>
            <a:r>
              <a:rPr lang="en-GB" sz="1600" baseline="30000" dirty="0">
                <a:solidFill>
                  <a:prstClr val="black"/>
                </a:solidFill>
                <a:latin typeface="Century Gothic" panose="020B0502020202020204" pitchFamily="34" charset="0"/>
              </a:rPr>
              <a:t>nd</a:t>
            </a:r>
            <a:r>
              <a:rPr lang="en-GB" sz="1600" dirty="0">
                <a:solidFill>
                  <a:prstClr val="black"/>
                </a:solidFill>
                <a:latin typeface="Century Gothic" panose="020B0502020202020204" pitchFamily="34" charset="0"/>
              </a:rPr>
              <a:t> January 2019. </a:t>
            </a:r>
          </a:p>
          <a:p>
            <a:pPr lvl="0"/>
            <a:r>
              <a:rPr lang="en-GB" sz="1600" dirty="0">
                <a:solidFill>
                  <a:prstClr val="black"/>
                </a:solidFill>
                <a:latin typeface="Century Gothic" panose="020B0502020202020204" pitchFamily="34" charset="0"/>
              </a:rPr>
              <a:t>Government hopes that a housing court will help improve landlord confidence in offering longer and more secure tenancies. The court will also provide tenants with the ability to quickly enforce rights granted under the Homes Fit for Human Habitation legislation.</a:t>
            </a:r>
          </a:p>
          <a:p>
            <a:pPr lvl="0"/>
            <a:endParaRPr lang="en-GB" altLang="en-US" sz="1600" b="1" dirty="0">
              <a:solidFill>
                <a:srgbClr val="00B050"/>
              </a:solidFill>
              <a:latin typeface="Century Gothic" panose="020B0502020202020204" pitchFamily="34" charset="0"/>
            </a:endParaRPr>
          </a:p>
          <a:p>
            <a:pPr lvl="0"/>
            <a:r>
              <a:rPr lang="en-GB" altLang="en-US" b="1" dirty="0">
                <a:solidFill>
                  <a:srgbClr val="00B050"/>
                </a:solidFill>
                <a:latin typeface="Century Gothic" panose="020B0502020202020204" pitchFamily="34" charset="0"/>
              </a:rPr>
              <a:t>    </a:t>
            </a:r>
            <a:endParaRPr lang="en-GB" dirty="0">
              <a:solidFill>
                <a:srgbClr val="00B050"/>
              </a:solidFill>
              <a:latin typeface="Century Gothic" panose="020B0502020202020204" pitchFamily="34" charset="0"/>
            </a:endParaRPr>
          </a:p>
        </p:txBody>
      </p:sp>
      <p:sp>
        <p:nvSpPr>
          <p:cNvPr id="12" name="Rectangle 11">
            <a:extLst>
              <a:ext uri="{FF2B5EF4-FFF2-40B4-BE49-F238E27FC236}">
                <a16:creationId xmlns:a16="http://schemas.microsoft.com/office/drawing/2014/main" xmlns="" id="{9B72D914-75D3-4078-97D4-7D0861BFD9FB}"/>
              </a:ext>
            </a:extLst>
          </p:cNvPr>
          <p:cNvSpPr/>
          <p:nvPr/>
        </p:nvSpPr>
        <p:spPr>
          <a:xfrm>
            <a:off x="10451691" y="6071465"/>
            <a:ext cx="1848465"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endParaRPr lang="en-GB" dirty="0"/>
          </a:p>
        </p:txBody>
      </p:sp>
    </p:spTree>
    <p:extLst>
      <p:ext uri="{BB962C8B-B14F-4D97-AF65-F5344CB8AC3E}">
        <p14:creationId xmlns:p14="http://schemas.microsoft.com/office/powerpoint/2010/main" val="320736975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4" descr="A sign on the side of a building&#10;&#10;Description automatically generated">
            <a:extLst>
              <a:ext uri="{FF2B5EF4-FFF2-40B4-BE49-F238E27FC236}">
                <a16:creationId xmlns:a16="http://schemas.microsoft.com/office/drawing/2014/main" xmlns="" id="{1ED2B296-43D1-451B-ABB4-19F719A920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565489" y="1231491"/>
            <a:ext cx="6858000" cy="4395018"/>
          </a:xfrm>
          <a:prstGeom prst="rect">
            <a:avLst/>
          </a:prstGeom>
          <a:effectLst/>
        </p:spPr>
      </p:pic>
      <p:sp>
        <p:nvSpPr>
          <p:cNvPr id="9" name="Rectangle 8">
            <a:extLst>
              <a:ext uri="{FF2B5EF4-FFF2-40B4-BE49-F238E27FC236}">
                <a16:creationId xmlns:a16="http://schemas.microsoft.com/office/drawing/2014/main" xmlns="" id="{BEB505C8-0AE0-4ECF-81C9-CBA3D0FA6EC4}"/>
              </a:ext>
            </a:extLst>
          </p:cNvPr>
          <p:cNvSpPr/>
          <p:nvPr/>
        </p:nvSpPr>
        <p:spPr>
          <a:xfrm>
            <a:off x="-1" y="191229"/>
            <a:ext cx="7556407" cy="769441"/>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lvl="0" algn="ctr">
              <a:defRPr/>
            </a:pPr>
            <a:endParaRPr lang="en-GB" sz="2000" b="1" dirty="0">
              <a:solidFill>
                <a:srgbClr val="00B050"/>
              </a:solidFill>
              <a:latin typeface="Century Gothic" panose="020B0502020202020204" pitchFamily="34" charset="0"/>
            </a:endParaRPr>
          </a:p>
        </p:txBody>
      </p:sp>
      <p:sp>
        <p:nvSpPr>
          <p:cNvPr id="12" name="Rectangle 11">
            <a:extLst>
              <a:ext uri="{FF2B5EF4-FFF2-40B4-BE49-F238E27FC236}">
                <a16:creationId xmlns:a16="http://schemas.microsoft.com/office/drawing/2014/main" xmlns="" id="{9B72D914-75D3-4078-97D4-7D0861BFD9FB}"/>
              </a:ext>
            </a:extLst>
          </p:cNvPr>
          <p:cNvSpPr/>
          <p:nvPr/>
        </p:nvSpPr>
        <p:spPr>
          <a:xfrm>
            <a:off x="10451691" y="6071465"/>
            <a:ext cx="1848465"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endParaRPr lang="en-GB" dirty="0"/>
          </a:p>
        </p:txBody>
      </p:sp>
      <p:sp>
        <p:nvSpPr>
          <p:cNvPr id="2" name="Rectangle 1">
            <a:extLst>
              <a:ext uri="{FF2B5EF4-FFF2-40B4-BE49-F238E27FC236}">
                <a16:creationId xmlns:a16="http://schemas.microsoft.com/office/drawing/2014/main" xmlns="" id="{943BA17A-54CD-4035-88A5-3E7A42BAC9E6}"/>
              </a:ext>
            </a:extLst>
          </p:cNvPr>
          <p:cNvSpPr/>
          <p:nvPr/>
        </p:nvSpPr>
        <p:spPr>
          <a:xfrm>
            <a:off x="157636" y="601292"/>
            <a:ext cx="7639343" cy="5816977"/>
          </a:xfrm>
          <a:prstGeom prst="rect">
            <a:avLst/>
          </a:prstGeom>
        </p:spPr>
        <p:txBody>
          <a:bodyPr wrap="square">
            <a:spAutoFit/>
          </a:bodyPr>
          <a:lstStyle/>
          <a:p>
            <a:pPr lvl="0" hangingPunct="0"/>
            <a:r>
              <a:rPr lang="en-GB" b="1" dirty="0">
                <a:solidFill>
                  <a:srgbClr val="00B050"/>
                </a:solidFill>
                <a:latin typeface="Century Gothic" panose="020B0502020202020204" pitchFamily="34" charset="0"/>
              </a:rPr>
              <a:t>Compulsory Redress Scheme – Late 2019 </a:t>
            </a:r>
          </a:p>
          <a:p>
            <a:pPr lvl="0"/>
            <a:r>
              <a:rPr lang="en-GB" sz="1600" dirty="0">
                <a:solidFill>
                  <a:prstClr val="black"/>
                </a:solidFill>
                <a:latin typeface="Century Gothic" panose="020B0502020202020204" pitchFamily="34" charset="0"/>
              </a:rPr>
              <a:t>Linked to the specialist housing court, government have announced their intention to bring forward a single regulator to deal with housing complaints, whether it be sales/lettings/ leasehold or new builds. For residential landlords, there will be a requirement to join or face a fine of up to £5K. The hope is the scheme will help renters have another option to resolve issues faster and mirror changes made to the letting sector, where from the 1st October 2014, it became a requirement for all letting and managing agents in England to become a member of a redress scheme.</a:t>
            </a:r>
          </a:p>
          <a:p>
            <a:pPr lvl="0"/>
            <a:endParaRPr lang="en-GB" sz="1600" dirty="0">
              <a:solidFill>
                <a:prstClr val="black"/>
              </a:solidFill>
              <a:latin typeface="Century Gothic" panose="020B0502020202020204" pitchFamily="34" charset="0"/>
            </a:endParaRPr>
          </a:p>
          <a:p>
            <a:pPr lvl="0"/>
            <a:r>
              <a:rPr lang="en-GB" sz="1600" dirty="0">
                <a:solidFill>
                  <a:prstClr val="black"/>
                </a:solidFill>
                <a:latin typeface="Century Gothic" panose="020B0502020202020204" pitchFamily="34" charset="0"/>
              </a:rPr>
              <a:t>There is not a commencement date, but we expect this to happen sometime in late 2019. </a:t>
            </a:r>
          </a:p>
          <a:p>
            <a:pPr lvl="0"/>
            <a:endParaRPr lang="en-GB" sz="1600" dirty="0">
              <a:solidFill>
                <a:prstClr val="black"/>
              </a:solidFill>
              <a:latin typeface="Century Gothic" panose="020B0502020202020204" pitchFamily="34" charset="0"/>
            </a:endParaRPr>
          </a:p>
          <a:p>
            <a:pPr lvl="0"/>
            <a:r>
              <a:rPr lang="en-GB" b="1" dirty="0">
                <a:solidFill>
                  <a:srgbClr val="00B050"/>
                </a:solidFill>
                <a:latin typeface="Century Gothic" panose="020B0502020202020204" pitchFamily="34" charset="0"/>
              </a:rPr>
              <a:t>S21under the hammer</a:t>
            </a:r>
          </a:p>
          <a:p>
            <a:pPr lvl="0"/>
            <a:r>
              <a:rPr lang="en-GB" sz="1600" dirty="0">
                <a:solidFill>
                  <a:prstClr val="black"/>
                </a:solidFill>
                <a:latin typeface="Century Gothic" panose="020B0502020202020204" pitchFamily="34" charset="0"/>
              </a:rPr>
              <a:t>No fault eviction under Section 21 is being abolished.  We are unsure how this is going to work, but a consultation period is being planned. </a:t>
            </a:r>
            <a:br>
              <a:rPr lang="en-GB" sz="1600" dirty="0">
                <a:solidFill>
                  <a:prstClr val="black"/>
                </a:solidFill>
                <a:latin typeface="Century Gothic" panose="020B0502020202020204" pitchFamily="34" charset="0"/>
              </a:rPr>
            </a:br>
            <a:r>
              <a:rPr lang="en-GB" sz="1600" dirty="0">
                <a:solidFill>
                  <a:prstClr val="black"/>
                </a:solidFill>
              </a:rPr>
              <a:t> </a:t>
            </a:r>
            <a:br>
              <a:rPr lang="en-GB" sz="1600" dirty="0">
                <a:solidFill>
                  <a:prstClr val="black"/>
                </a:solidFill>
              </a:rPr>
            </a:br>
            <a:r>
              <a:rPr lang="en-GB" sz="1600" dirty="0">
                <a:solidFill>
                  <a:prstClr val="black"/>
                </a:solidFill>
                <a:latin typeface="Century Gothic" panose="020B0502020202020204" pitchFamily="34" charset="0"/>
              </a:rPr>
              <a:t>What Government did announce is that landlords will be able to end tenancies where they have legitimate reason to do so, they </a:t>
            </a:r>
            <a:r>
              <a:rPr lang="en-GB" sz="1600">
                <a:solidFill>
                  <a:prstClr val="black"/>
                </a:solidFill>
                <a:latin typeface="Century Gothic" panose="020B0502020202020204" pitchFamily="34" charset="0"/>
              </a:rPr>
              <a:t>promise to </a:t>
            </a:r>
            <a:r>
              <a:rPr lang="en-GB" sz="1600" dirty="0">
                <a:solidFill>
                  <a:prstClr val="black"/>
                </a:solidFill>
                <a:latin typeface="Century Gothic" panose="020B0502020202020204" pitchFamily="34" charset="0"/>
              </a:rPr>
              <a:t>strengthen the s8 possession process, so property owners are able to regain their home should they wish to sell it or move into it. </a:t>
            </a:r>
            <a:br>
              <a:rPr lang="en-GB" sz="1600" dirty="0">
                <a:solidFill>
                  <a:prstClr val="black"/>
                </a:solidFill>
                <a:latin typeface="Century Gothic" panose="020B0502020202020204" pitchFamily="34" charset="0"/>
              </a:rPr>
            </a:br>
            <a:r>
              <a:rPr lang="en-GB" sz="1600" dirty="0">
                <a:solidFill>
                  <a:prstClr val="black"/>
                </a:solidFill>
                <a:latin typeface="Century Gothic" panose="020B0502020202020204" pitchFamily="34" charset="0"/>
              </a:rPr>
              <a:t> </a:t>
            </a:r>
            <a:br>
              <a:rPr lang="en-GB" sz="1600" dirty="0">
                <a:solidFill>
                  <a:prstClr val="black"/>
                </a:solidFill>
                <a:latin typeface="Century Gothic" panose="020B0502020202020204" pitchFamily="34" charset="0"/>
              </a:rPr>
            </a:br>
            <a:endParaRPr lang="en-GB"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2994180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4" descr="A sign on the side of a building&#10;&#10;Description automatically generated">
            <a:extLst>
              <a:ext uri="{FF2B5EF4-FFF2-40B4-BE49-F238E27FC236}">
                <a16:creationId xmlns:a16="http://schemas.microsoft.com/office/drawing/2014/main" xmlns="" id="{1ED2B296-43D1-451B-ABB4-19F719A920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565489" y="1231491"/>
            <a:ext cx="6858000" cy="4395018"/>
          </a:xfrm>
          <a:prstGeom prst="rect">
            <a:avLst/>
          </a:prstGeom>
          <a:effectLst/>
        </p:spPr>
      </p:pic>
      <p:sp>
        <p:nvSpPr>
          <p:cNvPr id="9" name="Rectangle 8">
            <a:extLst>
              <a:ext uri="{FF2B5EF4-FFF2-40B4-BE49-F238E27FC236}">
                <a16:creationId xmlns:a16="http://schemas.microsoft.com/office/drawing/2014/main" xmlns="" id="{BEB505C8-0AE0-4ECF-81C9-CBA3D0FA6EC4}"/>
              </a:ext>
            </a:extLst>
          </p:cNvPr>
          <p:cNvSpPr/>
          <p:nvPr/>
        </p:nvSpPr>
        <p:spPr>
          <a:xfrm>
            <a:off x="-1" y="191229"/>
            <a:ext cx="7556407" cy="769441"/>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lvl="0" algn="ctr">
              <a:defRPr/>
            </a:pPr>
            <a:endParaRPr lang="en-GB" sz="2000" b="1" dirty="0">
              <a:solidFill>
                <a:srgbClr val="00B050"/>
              </a:solidFill>
              <a:latin typeface="Century Gothic" panose="020B0502020202020204" pitchFamily="34" charset="0"/>
            </a:endParaRPr>
          </a:p>
        </p:txBody>
      </p:sp>
      <p:sp>
        <p:nvSpPr>
          <p:cNvPr id="12" name="Rectangle 11">
            <a:extLst>
              <a:ext uri="{FF2B5EF4-FFF2-40B4-BE49-F238E27FC236}">
                <a16:creationId xmlns:a16="http://schemas.microsoft.com/office/drawing/2014/main" xmlns="" id="{9B72D914-75D3-4078-97D4-7D0861BFD9FB}"/>
              </a:ext>
            </a:extLst>
          </p:cNvPr>
          <p:cNvSpPr/>
          <p:nvPr/>
        </p:nvSpPr>
        <p:spPr>
          <a:xfrm>
            <a:off x="10451691" y="6071465"/>
            <a:ext cx="1848465"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endParaRPr lang="en-GB" dirty="0"/>
          </a:p>
        </p:txBody>
      </p:sp>
      <p:sp>
        <p:nvSpPr>
          <p:cNvPr id="3" name="Rectangle 2">
            <a:extLst>
              <a:ext uri="{FF2B5EF4-FFF2-40B4-BE49-F238E27FC236}">
                <a16:creationId xmlns:a16="http://schemas.microsoft.com/office/drawing/2014/main" xmlns="" id="{2CBA3FBF-68FA-4D8E-A562-EBF8202B16EE}"/>
              </a:ext>
            </a:extLst>
          </p:cNvPr>
          <p:cNvSpPr/>
          <p:nvPr/>
        </p:nvSpPr>
        <p:spPr>
          <a:xfrm>
            <a:off x="294968" y="726160"/>
            <a:ext cx="7393854" cy="5816977"/>
          </a:xfrm>
          <a:prstGeom prst="rect">
            <a:avLst/>
          </a:prstGeom>
        </p:spPr>
        <p:txBody>
          <a:bodyPr wrap="square">
            <a:spAutoFit/>
          </a:bodyPr>
          <a:lstStyle/>
          <a:p>
            <a:pPr lvl="0"/>
            <a:r>
              <a:rPr lang="en-GB" b="1" dirty="0">
                <a:solidFill>
                  <a:srgbClr val="00B050"/>
                </a:solidFill>
                <a:latin typeface="Century Gothic" panose="020B0502020202020204" pitchFamily="34" charset="0"/>
              </a:rPr>
              <a:t>S21under the hammer</a:t>
            </a:r>
          </a:p>
          <a:p>
            <a:pPr lvl="0"/>
            <a:r>
              <a:rPr lang="en-GB" sz="1600" dirty="0">
                <a:solidFill>
                  <a:prstClr val="black"/>
                </a:solidFill>
                <a:latin typeface="Century Gothic" panose="020B0502020202020204" pitchFamily="34" charset="0"/>
              </a:rPr>
              <a:t>There is a concern, if the legislation is drafted badly, it is likely to force landlords to be pickier about who they rent to and to sell up.</a:t>
            </a:r>
            <a:endParaRPr lang="en-GB" sz="1600" b="1" dirty="0">
              <a:solidFill>
                <a:prstClr val="black"/>
              </a:solidFill>
              <a:latin typeface="Century Gothic" panose="020B0502020202020204" pitchFamily="34" charset="0"/>
            </a:endParaRPr>
          </a:p>
          <a:p>
            <a:pPr lvl="0"/>
            <a:endParaRPr lang="en-GB" sz="1600" dirty="0">
              <a:solidFill>
                <a:prstClr val="black"/>
              </a:solidFill>
              <a:latin typeface="Century Gothic" panose="020B0502020202020204" pitchFamily="34" charset="0"/>
            </a:endParaRPr>
          </a:p>
          <a:p>
            <a:pPr lvl="0"/>
            <a:r>
              <a:rPr lang="en-GB" b="1" dirty="0">
                <a:solidFill>
                  <a:srgbClr val="00B050"/>
                </a:solidFill>
                <a:latin typeface="Century Gothic" panose="020B0502020202020204" pitchFamily="34" charset="0"/>
              </a:rPr>
              <a:t>The Fair Possession Coalition </a:t>
            </a:r>
            <a:endParaRPr lang="en-GB" dirty="0">
              <a:solidFill>
                <a:srgbClr val="00B050"/>
              </a:solidFill>
              <a:latin typeface="Century Gothic" panose="020B0502020202020204" pitchFamily="34" charset="0"/>
            </a:endParaRPr>
          </a:p>
          <a:p>
            <a:pPr lvl="0"/>
            <a:r>
              <a:rPr lang="en-GB" sz="1600" b="1" dirty="0">
                <a:solidFill>
                  <a:prstClr val="black"/>
                </a:solidFill>
                <a:latin typeface="Century Gothic" panose="020B0502020202020204" pitchFamily="34" charset="0"/>
              </a:rPr>
              <a:t> </a:t>
            </a:r>
            <a:r>
              <a:rPr lang="en-GB" sz="1600" dirty="0">
                <a:solidFill>
                  <a:prstClr val="black"/>
                </a:solidFill>
                <a:latin typeface="Century Gothic" panose="020B0502020202020204" pitchFamily="34" charset="0"/>
              </a:rPr>
              <a:t>EMPO is a panel representative on the Fair Possession Coalition, a taskforce recently set up to lobby government on how the process to replace S21 should evolve.  (ARLA, NLA, RLA)</a:t>
            </a:r>
          </a:p>
          <a:p>
            <a:pPr lvl="0"/>
            <a:r>
              <a:rPr lang="en-GB" sz="1600" dirty="0">
                <a:solidFill>
                  <a:prstClr val="black"/>
                </a:solidFill>
                <a:latin typeface="Century Gothic" panose="020B0502020202020204" pitchFamily="34" charset="0"/>
              </a:rPr>
              <a:t> </a:t>
            </a:r>
          </a:p>
          <a:p>
            <a:pPr lvl="0"/>
            <a:r>
              <a:rPr lang="en-GB" sz="1600" dirty="0">
                <a:solidFill>
                  <a:prstClr val="black"/>
                </a:solidFill>
                <a:latin typeface="Century Gothic" panose="020B0502020202020204" pitchFamily="34" charset="0"/>
              </a:rPr>
              <a:t>Our key messages include:</a:t>
            </a:r>
          </a:p>
          <a:p>
            <a:pPr lvl="0"/>
            <a:endParaRPr lang="en-GB" sz="1600" dirty="0">
              <a:solidFill>
                <a:prstClr val="black"/>
              </a:solidFill>
              <a:latin typeface="Century Gothic" panose="020B0502020202020204" pitchFamily="34" charset="0"/>
            </a:endParaRPr>
          </a:p>
          <a:p>
            <a:pPr marL="285750" lvl="0" indent="-285750">
              <a:buFont typeface="Wingdings" panose="05000000000000000000" pitchFamily="2" charset="2"/>
              <a:buChar char="§"/>
            </a:pPr>
            <a:r>
              <a:rPr lang="en-GB" sz="1600" dirty="0">
                <a:solidFill>
                  <a:prstClr val="black"/>
                </a:solidFill>
                <a:latin typeface="Century Gothic" panose="020B0502020202020204" pitchFamily="34" charset="0"/>
              </a:rPr>
              <a:t>There should be an initial ‘starter’ tenancy, as is the case in the social rented sector, before it switches to the open-ended model being proposed by the Government. It is not reasonable to expect the private sector to offer better terms than a social sector which is the beneficiary of generous funding and tax breaks.</a:t>
            </a:r>
          </a:p>
          <a:p>
            <a:pPr marL="285750" lvl="0" indent="-285750">
              <a:buFont typeface="Wingdings" panose="05000000000000000000" pitchFamily="2" charset="2"/>
              <a:buChar char="§"/>
            </a:pPr>
            <a:endParaRPr lang="en-GB" sz="1600" dirty="0">
              <a:solidFill>
                <a:prstClr val="black"/>
              </a:solidFill>
              <a:latin typeface="Century Gothic" panose="020B0502020202020204" pitchFamily="34" charset="0"/>
            </a:endParaRPr>
          </a:p>
          <a:p>
            <a:pPr marL="285750" lvl="0" indent="-285750">
              <a:buFont typeface="Wingdings" panose="05000000000000000000" pitchFamily="2" charset="2"/>
              <a:buChar char="§"/>
            </a:pPr>
            <a:r>
              <a:rPr lang="en-GB" sz="1600" dirty="0">
                <a:solidFill>
                  <a:prstClr val="black"/>
                </a:solidFill>
                <a:latin typeface="Century Gothic" panose="020B0502020202020204" pitchFamily="34" charset="0"/>
              </a:rPr>
              <a:t>There needs to be clear and adequate periods of notice given by a landlord when seeking repossession.</a:t>
            </a:r>
          </a:p>
          <a:p>
            <a:pPr marL="285750" lvl="0" indent="-285750">
              <a:buFont typeface="Wingdings" panose="05000000000000000000" pitchFamily="2" charset="2"/>
              <a:buChar char="§"/>
            </a:pPr>
            <a:endParaRPr lang="en-GB" sz="1600" dirty="0">
              <a:solidFill>
                <a:prstClr val="black"/>
              </a:solidFill>
              <a:latin typeface="Century Gothic" panose="020B0502020202020204" pitchFamily="34" charset="0"/>
            </a:endParaRPr>
          </a:p>
          <a:p>
            <a:pPr marL="285750" lvl="0" indent="-285750">
              <a:buFont typeface="Wingdings" panose="05000000000000000000" pitchFamily="2" charset="2"/>
              <a:buChar char="§"/>
            </a:pPr>
            <a:r>
              <a:rPr lang="en-GB" sz="1600" dirty="0">
                <a:solidFill>
                  <a:prstClr val="black"/>
                </a:solidFill>
                <a:latin typeface="Century Gothic" panose="020B0502020202020204" pitchFamily="34" charset="0"/>
              </a:rPr>
              <a:t>The grounds for repossession need to be made clear to the tenant and fair to the landlord</a:t>
            </a:r>
          </a:p>
          <a:p>
            <a:pPr marL="285750" lvl="0" indent="-285750">
              <a:buFont typeface="Wingdings" panose="05000000000000000000" pitchFamily="2" charset="2"/>
              <a:buChar char="§"/>
            </a:pPr>
            <a:endParaRPr lang="en-GB"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366490439"/>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4" descr="A sign on the side of a building&#10;&#10;Description automatically generated">
            <a:extLst>
              <a:ext uri="{FF2B5EF4-FFF2-40B4-BE49-F238E27FC236}">
                <a16:creationId xmlns:a16="http://schemas.microsoft.com/office/drawing/2014/main" xmlns="" id="{1ED2B296-43D1-451B-ABB4-19F719A920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565489" y="1231491"/>
            <a:ext cx="6858000" cy="4395018"/>
          </a:xfrm>
          <a:prstGeom prst="rect">
            <a:avLst/>
          </a:prstGeom>
          <a:effectLst/>
        </p:spPr>
      </p:pic>
      <p:sp>
        <p:nvSpPr>
          <p:cNvPr id="9" name="Rectangle 8">
            <a:extLst>
              <a:ext uri="{FF2B5EF4-FFF2-40B4-BE49-F238E27FC236}">
                <a16:creationId xmlns:a16="http://schemas.microsoft.com/office/drawing/2014/main" xmlns="" id="{BEB505C8-0AE0-4ECF-81C9-CBA3D0FA6EC4}"/>
              </a:ext>
            </a:extLst>
          </p:cNvPr>
          <p:cNvSpPr/>
          <p:nvPr/>
        </p:nvSpPr>
        <p:spPr>
          <a:xfrm>
            <a:off x="-1" y="191229"/>
            <a:ext cx="7556407" cy="769441"/>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lvl="0" algn="ctr">
              <a:defRPr/>
            </a:pPr>
            <a:endParaRPr lang="en-GB" sz="2000" b="1" dirty="0">
              <a:solidFill>
                <a:srgbClr val="00B050"/>
              </a:solidFill>
              <a:latin typeface="Century Gothic" panose="020B0502020202020204" pitchFamily="34" charset="0"/>
            </a:endParaRPr>
          </a:p>
        </p:txBody>
      </p:sp>
      <p:sp>
        <p:nvSpPr>
          <p:cNvPr id="12" name="Rectangle 11">
            <a:extLst>
              <a:ext uri="{FF2B5EF4-FFF2-40B4-BE49-F238E27FC236}">
                <a16:creationId xmlns:a16="http://schemas.microsoft.com/office/drawing/2014/main" xmlns="" id="{9B72D914-75D3-4078-97D4-7D0861BFD9FB}"/>
              </a:ext>
            </a:extLst>
          </p:cNvPr>
          <p:cNvSpPr/>
          <p:nvPr/>
        </p:nvSpPr>
        <p:spPr>
          <a:xfrm>
            <a:off x="10451691" y="6071465"/>
            <a:ext cx="1848465"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endParaRPr lang="en-GB" dirty="0"/>
          </a:p>
        </p:txBody>
      </p:sp>
      <p:sp>
        <p:nvSpPr>
          <p:cNvPr id="2" name="Rectangle 1">
            <a:extLst>
              <a:ext uri="{FF2B5EF4-FFF2-40B4-BE49-F238E27FC236}">
                <a16:creationId xmlns:a16="http://schemas.microsoft.com/office/drawing/2014/main" xmlns="" id="{4B364515-26E3-4D01-94C0-60749B41EFFE}"/>
              </a:ext>
            </a:extLst>
          </p:cNvPr>
          <p:cNvSpPr/>
          <p:nvPr/>
        </p:nvSpPr>
        <p:spPr>
          <a:xfrm>
            <a:off x="113390" y="684104"/>
            <a:ext cx="7683590" cy="5847755"/>
          </a:xfrm>
          <a:prstGeom prst="rect">
            <a:avLst/>
          </a:prstGeom>
        </p:spPr>
        <p:txBody>
          <a:bodyPr wrap="square">
            <a:spAutoFit/>
          </a:bodyPr>
          <a:lstStyle/>
          <a:p>
            <a:pPr lvl="0"/>
            <a:r>
              <a:rPr lang="en-GB" b="1" dirty="0">
                <a:solidFill>
                  <a:srgbClr val="00B050"/>
                </a:solidFill>
                <a:latin typeface="Century Gothic" panose="020B0502020202020204" pitchFamily="34" charset="0"/>
              </a:rPr>
              <a:t>S21under the hammer</a:t>
            </a:r>
          </a:p>
          <a:p>
            <a:pPr lvl="0"/>
            <a:endParaRPr lang="en-GB" sz="1600" dirty="0">
              <a:solidFill>
                <a:prstClr val="black"/>
              </a:solidFill>
              <a:latin typeface="Century Gothic" panose="020B0502020202020204" pitchFamily="34" charset="0"/>
            </a:endParaRPr>
          </a:p>
          <a:p>
            <a:pPr marL="285750" lvl="0" indent="-285750">
              <a:buFont typeface="Wingdings" panose="05000000000000000000" pitchFamily="2" charset="2"/>
              <a:buChar char="§"/>
            </a:pPr>
            <a:r>
              <a:rPr lang="en-GB" sz="1600" dirty="0">
                <a:solidFill>
                  <a:prstClr val="black"/>
                </a:solidFill>
                <a:latin typeface="Century Gothic" panose="020B0502020202020204" pitchFamily="34" charset="0"/>
              </a:rPr>
              <a:t>The level of evidence that a landlord is required to produce when making an application under any ground should not be set at such a high level as to make it unreasonable. </a:t>
            </a:r>
          </a:p>
          <a:p>
            <a:pPr marL="285750" lvl="0" indent="-285750">
              <a:buFont typeface="Wingdings" panose="05000000000000000000" pitchFamily="2" charset="2"/>
              <a:buChar char="§"/>
            </a:pPr>
            <a:endParaRPr lang="en-GB" sz="1600" dirty="0">
              <a:solidFill>
                <a:prstClr val="black"/>
              </a:solidFill>
              <a:latin typeface="Century Gothic" panose="020B0502020202020204" pitchFamily="34" charset="0"/>
            </a:endParaRPr>
          </a:p>
          <a:p>
            <a:pPr marL="285750" lvl="0" indent="-285750">
              <a:buFont typeface="Wingdings" panose="05000000000000000000" pitchFamily="2" charset="2"/>
              <a:buChar char="§"/>
            </a:pPr>
            <a:r>
              <a:rPr lang="en-GB" sz="1600" dirty="0">
                <a:solidFill>
                  <a:prstClr val="black"/>
                </a:solidFill>
                <a:latin typeface="Century Gothic" panose="020B0502020202020204" pitchFamily="34" charset="0"/>
              </a:rPr>
              <a:t>Applications to repossess properties should be timely and easy to use to ensure landlords are not required to pay for expensive legal representation</a:t>
            </a:r>
          </a:p>
          <a:p>
            <a:pPr marL="285750" lvl="0" indent="-285750">
              <a:buFont typeface="Wingdings" panose="05000000000000000000" pitchFamily="2" charset="2"/>
              <a:buChar char="§"/>
            </a:pPr>
            <a:endParaRPr lang="en-GB" sz="1600" dirty="0">
              <a:solidFill>
                <a:prstClr val="black"/>
              </a:solidFill>
              <a:latin typeface="Century Gothic" panose="020B0502020202020204" pitchFamily="34" charset="0"/>
            </a:endParaRPr>
          </a:p>
          <a:p>
            <a:pPr marL="285750" lvl="0" indent="-285750">
              <a:buFont typeface="Wingdings" panose="05000000000000000000" pitchFamily="2" charset="2"/>
              <a:buChar char="§"/>
            </a:pPr>
            <a:r>
              <a:rPr lang="en-GB" sz="1600" dirty="0">
                <a:solidFill>
                  <a:prstClr val="black"/>
                </a:solidFill>
                <a:latin typeface="Century Gothic" panose="020B0502020202020204" pitchFamily="34" charset="0"/>
              </a:rPr>
              <a:t>Councils should be instructed not to encourage tenants to disobey possession orders to leave by a specified date on the basis that the tenant will not be re-housed unless they have held on until the bailiffs arrive.  </a:t>
            </a:r>
          </a:p>
          <a:p>
            <a:pPr lvl="0"/>
            <a:endParaRPr lang="en-GB" sz="1600" dirty="0">
              <a:solidFill>
                <a:prstClr val="black"/>
              </a:solidFill>
              <a:latin typeface="Century Gothic" panose="020B0502020202020204" pitchFamily="34" charset="0"/>
            </a:endParaRPr>
          </a:p>
          <a:p>
            <a:pPr lvl="0"/>
            <a:r>
              <a:rPr lang="en-GB" b="1" dirty="0">
                <a:solidFill>
                  <a:srgbClr val="00B050"/>
                </a:solidFill>
                <a:latin typeface="Century Gothic" panose="020B0502020202020204" pitchFamily="34" charset="0"/>
              </a:rPr>
              <a:t> In Summary</a:t>
            </a:r>
          </a:p>
          <a:p>
            <a:pPr lvl="0"/>
            <a:endParaRPr lang="en-GB" b="1" dirty="0">
              <a:solidFill>
                <a:srgbClr val="00B050"/>
              </a:solidFill>
              <a:latin typeface="Century Gothic" panose="020B0502020202020204" pitchFamily="34" charset="0"/>
            </a:endParaRPr>
          </a:p>
          <a:p>
            <a:pPr lvl="0"/>
            <a:r>
              <a:rPr lang="en-GB" altLang="en-US" sz="1600" dirty="0">
                <a:solidFill>
                  <a:prstClr val="black"/>
                </a:solidFill>
                <a:latin typeface="Century Gothic" panose="020B0502020202020204" pitchFamily="34" charset="0"/>
                <a:ea typeface="Calibri" panose="020F0502020204030204" pitchFamily="34" charset="0"/>
                <a:cs typeface="Arial" panose="020B0604020202020204" pitchFamily="34" charset="0"/>
              </a:rPr>
              <a:t> Landlords need confidence that they can swiftly repossess properties for</a:t>
            </a:r>
          </a:p>
          <a:p>
            <a:pPr lvl="0"/>
            <a:r>
              <a:rPr lang="en-GB" altLang="en-US" sz="1600" dirty="0">
                <a:solidFill>
                  <a:prstClr val="black"/>
                </a:solidFill>
                <a:latin typeface="Century Gothic" panose="020B0502020202020204" pitchFamily="34" charset="0"/>
                <a:ea typeface="Calibri" panose="020F0502020204030204" pitchFamily="34" charset="0"/>
                <a:cs typeface="Arial" panose="020B0604020202020204" pitchFamily="34" charset="0"/>
              </a:rPr>
              <a:t> legitimate reasons. Furthermore Section 21 should not be scrapped unless a</a:t>
            </a:r>
          </a:p>
          <a:p>
            <a:pPr lvl="0"/>
            <a:r>
              <a:rPr lang="en-GB" altLang="en-US" sz="1600" dirty="0">
                <a:solidFill>
                  <a:prstClr val="black"/>
                </a:solidFill>
                <a:latin typeface="Century Gothic" panose="020B0502020202020204" pitchFamily="34" charset="0"/>
                <a:ea typeface="Calibri" panose="020F0502020204030204" pitchFamily="34" charset="0"/>
                <a:cs typeface="Arial" panose="020B0604020202020204" pitchFamily="34" charset="0"/>
              </a:rPr>
              <a:t> new system is in place that provides landlords with exactly the same level</a:t>
            </a:r>
          </a:p>
          <a:p>
            <a:pPr lvl="0"/>
            <a:r>
              <a:rPr lang="en-GB" altLang="en-US" sz="1600" dirty="0">
                <a:solidFill>
                  <a:prstClr val="black"/>
                </a:solidFill>
                <a:latin typeface="Century Gothic" panose="020B0502020202020204" pitchFamily="34" charset="0"/>
                <a:ea typeface="Calibri" panose="020F0502020204030204" pitchFamily="34" charset="0"/>
                <a:cs typeface="Arial" panose="020B0604020202020204" pitchFamily="34" charset="0"/>
              </a:rPr>
              <a:t> of confidence which means clear and comprehensive grounds for</a:t>
            </a:r>
          </a:p>
          <a:p>
            <a:pPr lvl="0"/>
            <a:r>
              <a:rPr lang="en-GB" altLang="en-US" sz="1600" dirty="0">
                <a:solidFill>
                  <a:prstClr val="black"/>
                </a:solidFill>
                <a:latin typeface="Century Gothic" panose="020B0502020202020204" pitchFamily="34" charset="0"/>
                <a:ea typeface="Calibri" panose="020F0502020204030204" pitchFamily="34" charset="0"/>
                <a:cs typeface="Arial" panose="020B0604020202020204" pitchFamily="34" charset="0"/>
              </a:rPr>
              <a:t> possession and a properly funded housing court that does not frustrate </a:t>
            </a:r>
          </a:p>
          <a:p>
            <a:pPr lvl="0"/>
            <a:r>
              <a:rPr lang="en-GB" altLang="en-US" sz="1600" dirty="0">
                <a:solidFill>
                  <a:prstClr val="black"/>
                </a:solidFill>
                <a:latin typeface="Century Gothic" panose="020B0502020202020204" pitchFamily="34" charset="0"/>
                <a:ea typeface="Calibri" panose="020F0502020204030204" pitchFamily="34" charset="0"/>
                <a:cs typeface="Arial" panose="020B0604020202020204" pitchFamily="34" charset="0"/>
              </a:rPr>
              <a:t> landlords. </a:t>
            </a:r>
            <a:endParaRPr lang="en-GB" altLang="en-US" sz="160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8254581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E4F9F79B-A093-478E-96B5-EE02BC93A8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rc_mi" descr="Image result for landlord law">
            <a:extLst>
              <a:ext uri="{FF2B5EF4-FFF2-40B4-BE49-F238E27FC236}">
                <a16:creationId xmlns:a16="http://schemas.microsoft.com/office/drawing/2014/main" xmlns="" id="{0AD47F77-CEA4-4FA2-8081-75173BEDC2A0}"/>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2"/>
          <a:stretch/>
        </p:blipFill>
        <p:spPr bwMode="auto">
          <a:xfrm>
            <a:off x="6492114" y="10"/>
            <a:ext cx="5699887" cy="405923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a:extLst>
              <a:ext uri="{FF2B5EF4-FFF2-40B4-BE49-F238E27FC236}">
                <a16:creationId xmlns:a16="http://schemas.microsoft.com/office/drawing/2014/main" xmlns="" id="{D4C22394-EBC2-4FAF-A555-6C02D589EED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xmlns="" id="{F7194F93-1F71-4A70-9DF1-28F1837711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01147" y="5004581"/>
            <a:ext cx="962395" cy="962395"/>
          </a:xfrm>
          <a:prstGeom prst="ellipse">
            <a:avLst/>
          </a:prstGeom>
          <a:solidFill>
            <a:srgbClr val="733C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xmlns="" id="{9BBC0C84-DC2A-43AE-9576-0A44295E8B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63725" y="4865965"/>
            <a:ext cx="293695" cy="293695"/>
          </a:xfrm>
          <a:prstGeom prst="ellipse">
            <a:avLst/>
          </a:prstGeom>
          <a:solidFill>
            <a:srgbClr val="BE87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xmlns="" id="{1D640062-F52A-4E38-A2EA-3851B73D5F9A}"/>
              </a:ext>
            </a:extLst>
          </p:cNvPr>
          <p:cNvSpPr/>
          <p:nvPr/>
        </p:nvSpPr>
        <p:spPr>
          <a:xfrm>
            <a:off x="525762" y="119390"/>
            <a:ext cx="4257896" cy="523220"/>
          </a:xfrm>
          <a:prstGeom prst="rect">
            <a:avLst/>
          </a:prstGeom>
        </p:spPr>
        <p:txBody>
          <a:bodyPr wrap="none">
            <a:spAutoFit/>
          </a:bodyPr>
          <a:lstStyle/>
          <a:p>
            <a:pPr lvl="0" algn="ctr"/>
            <a:r>
              <a:rPr lang="en-GB" altLang="en-US" sz="2800" b="1" dirty="0">
                <a:solidFill>
                  <a:srgbClr val="00B050"/>
                </a:solidFill>
                <a:latin typeface="Century Gothic" panose="020B0502020202020204" pitchFamily="34" charset="0"/>
                <a:cs typeface="Arial" panose="020B0604020202020204" pitchFamily="34" charset="0"/>
              </a:rPr>
              <a:t>Landlord Law-changes </a:t>
            </a:r>
          </a:p>
        </p:txBody>
      </p:sp>
      <p:sp>
        <p:nvSpPr>
          <p:cNvPr id="6" name="Rectangle 5">
            <a:extLst>
              <a:ext uri="{FF2B5EF4-FFF2-40B4-BE49-F238E27FC236}">
                <a16:creationId xmlns:a16="http://schemas.microsoft.com/office/drawing/2014/main" xmlns="" id="{50803B1A-0B88-4CB8-BAFC-92F838E91E93}"/>
              </a:ext>
            </a:extLst>
          </p:cNvPr>
          <p:cNvSpPr/>
          <p:nvPr/>
        </p:nvSpPr>
        <p:spPr>
          <a:xfrm>
            <a:off x="9891252" y="6094841"/>
            <a:ext cx="2389239"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2018/19</a:t>
            </a:r>
          </a:p>
        </p:txBody>
      </p:sp>
      <p:sp>
        <p:nvSpPr>
          <p:cNvPr id="8" name="Rectangle 7">
            <a:extLst>
              <a:ext uri="{FF2B5EF4-FFF2-40B4-BE49-F238E27FC236}">
                <a16:creationId xmlns:a16="http://schemas.microsoft.com/office/drawing/2014/main" xmlns="" id="{65C11F45-0F82-4A39-8D3B-120E0FCF8052}"/>
              </a:ext>
            </a:extLst>
          </p:cNvPr>
          <p:cNvSpPr/>
          <p:nvPr/>
        </p:nvSpPr>
        <p:spPr>
          <a:xfrm>
            <a:off x="263051" y="1216582"/>
            <a:ext cx="6412468" cy="5201424"/>
          </a:xfrm>
          <a:prstGeom prst="rect">
            <a:avLst/>
          </a:prstGeom>
        </p:spPr>
        <p:txBody>
          <a:bodyPr wrap="square">
            <a:spAutoFit/>
          </a:bodyPr>
          <a:lstStyle/>
          <a:p>
            <a:pPr lvl="0" algn="ctr">
              <a:defRPr/>
            </a:pPr>
            <a:r>
              <a:rPr lang="en-GB" altLang="en-US" sz="2400" b="1" dirty="0">
                <a:solidFill>
                  <a:srgbClr val="00B050"/>
                </a:solidFill>
                <a:latin typeface="Century Gothic" panose="020B0502020202020204" pitchFamily="34" charset="0"/>
                <a:cs typeface="Arial" panose="020B0604020202020204" pitchFamily="34" charset="0"/>
              </a:rPr>
              <a:t>Why is there so much housing legislation?</a:t>
            </a:r>
          </a:p>
          <a:p>
            <a:pPr lvl="0">
              <a:defRPr/>
            </a:pPr>
            <a:endParaRPr lang="en-GB" altLang="en-US" sz="2000" b="1" dirty="0">
              <a:solidFill>
                <a:prstClr val="black"/>
              </a:solidFill>
              <a:latin typeface="Century Gothic" panose="020B0502020202020204" pitchFamily="34" charset="0"/>
              <a:cs typeface="Arial" panose="020B0604020202020204" pitchFamily="34" charset="0"/>
            </a:endParaRPr>
          </a:p>
          <a:p>
            <a:pPr marL="285750" lvl="0"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Around 4.7 million households in England live in the PRS. Up over 20% since 2010 </a:t>
            </a:r>
          </a:p>
          <a:p>
            <a:pPr marL="285750" lvl="0" indent="-285750">
              <a:buFont typeface="Wingdings" panose="05000000000000000000" pitchFamily="2" charset="2"/>
              <a:buChar char="§"/>
              <a:defRPr/>
            </a:pPr>
            <a:endParaRPr lang="en-GB" altLang="en-US" sz="1600" dirty="0">
              <a:solidFill>
                <a:prstClr val="black"/>
              </a:solidFill>
              <a:latin typeface="Century Gothic" panose="020B0502020202020204" pitchFamily="34" charset="0"/>
              <a:cs typeface="Arial" panose="020B0604020202020204" pitchFamily="34" charset="0"/>
            </a:endParaRPr>
          </a:p>
          <a:p>
            <a:pPr marL="285750" lvl="0"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There is a huge supply problem in our sector with a massive shortage of affordable rental property</a:t>
            </a:r>
          </a:p>
          <a:p>
            <a:pPr marL="285750" lvl="0" indent="-285750">
              <a:buFont typeface="Wingdings" panose="05000000000000000000" pitchFamily="2" charset="2"/>
              <a:buChar char="§"/>
              <a:defRPr/>
            </a:pPr>
            <a:endParaRPr lang="en-GB" altLang="en-US" sz="1600" dirty="0">
              <a:solidFill>
                <a:prstClr val="black"/>
              </a:solidFill>
              <a:latin typeface="Century Gothic" panose="020B0502020202020204" pitchFamily="34" charset="0"/>
              <a:cs typeface="Arial" panose="020B0604020202020204" pitchFamily="34" charset="0"/>
            </a:endParaRPr>
          </a:p>
          <a:p>
            <a:pPr marL="285750" lvl="0"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 Government wants to encourage more B2R development to cater for the increasing numbers of people entering the PRS</a:t>
            </a:r>
          </a:p>
          <a:p>
            <a:pPr marL="285750" lvl="0" indent="-285750">
              <a:buFont typeface="Wingdings" panose="05000000000000000000" pitchFamily="2" charset="2"/>
              <a:buChar char="§"/>
              <a:defRPr/>
            </a:pPr>
            <a:endParaRPr lang="en-GB" altLang="en-US" sz="1600" dirty="0">
              <a:solidFill>
                <a:prstClr val="black"/>
              </a:solidFill>
              <a:latin typeface="Century Gothic" panose="020B0502020202020204" pitchFamily="34" charset="0"/>
              <a:cs typeface="Arial" panose="020B0604020202020204" pitchFamily="34" charset="0"/>
            </a:endParaRPr>
          </a:p>
          <a:p>
            <a:pPr marL="285750" lvl="0"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 B2R sector wants to see higher standards &amp; management practices before investing outside the big cities.  They want to see a better regulated sector offering more quality well managed accommodation for people to live in.</a:t>
            </a:r>
          </a:p>
          <a:p>
            <a:pPr marL="285750" lvl="0" indent="-285750">
              <a:buFont typeface="Wingdings" panose="05000000000000000000" pitchFamily="2" charset="2"/>
              <a:buChar char="§"/>
              <a:defRPr/>
            </a:pPr>
            <a:endParaRPr lang="en-GB" altLang="en-US" sz="1600" dirty="0">
              <a:solidFill>
                <a:prstClr val="black"/>
              </a:solidFill>
              <a:latin typeface="Century Gothic" panose="020B0502020202020204" pitchFamily="34" charset="0"/>
              <a:cs typeface="Arial" panose="020B0604020202020204" pitchFamily="34" charset="0"/>
            </a:endParaRPr>
          </a:p>
          <a:p>
            <a:pPr marL="285750" lvl="0"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Government have therefore embarked on introducing a series of reforms to help rid the sector of bad practices and in doing so help remove the worst offenders from it</a:t>
            </a:r>
            <a:endParaRPr lang="en-GB" altLang="en-US" sz="1600" b="1" dirty="0">
              <a:solidFill>
                <a:prstClr val="black"/>
              </a:solidFill>
              <a:latin typeface="Century Gothic" panose="020B0502020202020204" pitchFamily="34" charset="0"/>
              <a:cs typeface="Arial" panose="020B0604020202020204" pitchFamily="34" charset="0"/>
            </a:endParaRPr>
          </a:p>
        </p:txBody>
      </p:sp>
    </p:spTree>
    <p:extLst>
      <p:ext uri="{BB962C8B-B14F-4D97-AF65-F5344CB8AC3E}">
        <p14:creationId xmlns:p14="http://schemas.microsoft.com/office/powerpoint/2010/main" val="1476690001"/>
      </p:ext>
    </p:extLst>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Content Placeholder 4" descr="A sign on the side of a building&#10;&#10;Description automatically generated">
            <a:extLst>
              <a:ext uri="{FF2B5EF4-FFF2-40B4-BE49-F238E27FC236}">
                <a16:creationId xmlns:a16="http://schemas.microsoft.com/office/drawing/2014/main" xmlns="" id="{1ED2B296-43D1-451B-ABB4-19F719A920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a:off x="6565489" y="1231491"/>
            <a:ext cx="6858000" cy="4395018"/>
          </a:xfrm>
          <a:prstGeom prst="rect">
            <a:avLst/>
          </a:prstGeom>
          <a:effectLst/>
        </p:spPr>
      </p:pic>
      <p:sp>
        <p:nvSpPr>
          <p:cNvPr id="9" name="Rectangle 8">
            <a:extLst>
              <a:ext uri="{FF2B5EF4-FFF2-40B4-BE49-F238E27FC236}">
                <a16:creationId xmlns:a16="http://schemas.microsoft.com/office/drawing/2014/main" xmlns="" id="{BEB505C8-0AE0-4ECF-81C9-CBA3D0FA6EC4}"/>
              </a:ext>
            </a:extLst>
          </p:cNvPr>
          <p:cNvSpPr/>
          <p:nvPr/>
        </p:nvSpPr>
        <p:spPr>
          <a:xfrm>
            <a:off x="-1" y="191229"/>
            <a:ext cx="7556407" cy="769441"/>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in 2019</a:t>
            </a:r>
          </a:p>
          <a:p>
            <a:pPr lvl="0" algn="ctr">
              <a:defRPr/>
            </a:pPr>
            <a:endParaRPr lang="en-GB" sz="2000" b="1" dirty="0">
              <a:solidFill>
                <a:srgbClr val="00B050"/>
              </a:solidFill>
              <a:latin typeface="Century Gothic" panose="020B0502020202020204" pitchFamily="34" charset="0"/>
            </a:endParaRPr>
          </a:p>
        </p:txBody>
      </p:sp>
      <p:sp>
        <p:nvSpPr>
          <p:cNvPr id="12" name="Rectangle 11">
            <a:extLst>
              <a:ext uri="{FF2B5EF4-FFF2-40B4-BE49-F238E27FC236}">
                <a16:creationId xmlns:a16="http://schemas.microsoft.com/office/drawing/2014/main" xmlns="" id="{9B72D914-75D3-4078-97D4-7D0861BFD9FB}"/>
              </a:ext>
            </a:extLst>
          </p:cNvPr>
          <p:cNvSpPr/>
          <p:nvPr/>
        </p:nvSpPr>
        <p:spPr>
          <a:xfrm>
            <a:off x="10451691" y="6071465"/>
            <a:ext cx="1848465"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2019</a:t>
            </a:r>
            <a:endParaRPr lang="en-GB" dirty="0"/>
          </a:p>
        </p:txBody>
      </p:sp>
      <p:sp>
        <p:nvSpPr>
          <p:cNvPr id="3" name="Rectangle 2">
            <a:extLst>
              <a:ext uri="{FF2B5EF4-FFF2-40B4-BE49-F238E27FC236}">
                <a16:creationId xmlns:a16="http://schemas.microsoft.com/office/drawing/2014/main" xmlns="" id="{CE209556-3E6C-495A-93E0-0F2B0369889F}"/>
              </a:ext>
            </a:extLst>
          </p:cNvPr>
          <p:cNvSpPr/>
          <p:nvPr/>
        </p:nvSpPr>
        <p:spPr>
          <a:xfrm>
            <a:off x="320178" y="814505"/>
            <a:ext cx="7368643" cy="3908762"/>
          </a:xfrm>
          <a:prstGeom prst="rect">
            <a:avLst/>
          </a:prstGeom>
        </p:spPr>
        <p:txBody>
          <a:bodyPr wrap="square">
            <a:spAutoFit/>
          </a:bodyPr>
          <a:lstStyle/>
          <a:p>
            <a:r>
              <a:rPr lang="en-GB" b="1" dirty="0">
                <a:solidFill>
                  <a:srgbClr val="00B050"/>
                </a:solidFill>
                <a:latin typeface="Century Gothic" panose="020B0502020202020204" pitchFamily="34" charset="0"/>
                <a:ea typeface="Calibri" panose="020F0502020204030204" pitchFamily="34" charset="0"/>
                <a:cs typeface="Times New Roman" panose="02020603050405020304" pitchFamily="18" charset="0"/>
              </a:rPr>
              <a:t>Selective Licensing review backs creation of national landlord register </a:t>
            </a:r>
            <a:r>
              <a:rPr lang="en-GB" dirty="0">
                <a:solidFill>
                  <a:srgbClr val="00B050"/>
                </a:solidFill>
                <a:latin typeface="Century Gothic" panose="020B0502020202020204" pitchFamily="34" charset="0"/>
                <a:ea typeface="Calibri" panose="020F0502020204030204" pitchFamily="34" charset="0"/>
                <a:cs typeface="Times New Roman" panose="02020603050405020304" pitchFamily="18" charset="0"/>
              </a:rPr>
              <a:t> </a:t>
            </a:r>
          </a:p>
          <a:p>
            <a:r>
              <a:rPr lang="en-GB" dirty="0">
                <a:latin typeface="Calibri" panose="020F0502020204030204" pitchFamily="34" charset="0"/>
                <a:ea typeface="Calibri" panose="020F0502020204030204" pitchFamily="34" charset="0"/>
                <a:cs typeface="Times New Roman" panose="02020603050405020304" pitchFamily="18" charset="0"/>
              </a:rPr>
              <a:t/>
            </a:r>
            <a:br>
              <a:rPr lang="en-GB" dirty="0">
                <a:latin typeface="Calibri" panose="020F0502020204030204" pitchFamily="34" charset="0"/>
                <a:ea typeface="Calibri" panose="020F0502020204030204" pitchFamily="34" charset="0"/>
                <a:cs typeface="Times New Roman" panose="02020603050405020304" pitchFamily="18" charset="0"/>
              </a:rPr>
            </a:br>
            <a:r>
              <a:rPr lang="en-GB">
                <a:latin typeface="Calibri" panose="020F0502020204030204" pitchFamily="34" charset="0"/>
                <a:ea typeface="Calibri" panose="020F0502020204030204" pitchFamily="34" charset="0"/>
                <a:cs typeface="Times New Roman" panose="02020603050405020304" pitchFamily="18" charset="0"/>
              </a:rPr>
              <a:t>A government </a:t>
            </a:r>
            <a:r>
              <a:rPr lang="en-GB" sz="1600">
                <a:latin typeface="Century Gothic" panose="020B0502020202020204" pitchFamily="34" charset="0"/>
                <a:ea typeface="Calibri" panose="020F0502020204030204" pitchFamily="34" charset="0"/>
                <a:cs typeface="Times New Roman" panose="02020603050405020304" pitchFamily="18" charset="0"/>
              </a:rPr>
              <a:t>review </a:t>
            </a:r>
            <a:r>
              <a:rPr lang="en-GB" sz="1600" dirty="0">
                <a:latin typeface="Century Gothic" panose="020B0502020202020204" pitchFamily="34" charset="0"/>
                <a:ea typeface="Calibri" panose="020F0502020204030204" pitchFamily="34" charset="0"/>
                <a:cs typeface="Times New Roman" panose="02020603050405020304" pitchFamily="18" charset="0"/>
              </a:rPr>
              <a:t>published last month suggests a national landlord register will complement selective licensing schemes and provide an easy tool for councils to access data on who should have a licence. </a:t>
            </a:r>
          </a:p>
          <a:p>
            <a:endParaRPr lang="en-GB" sz="1600" dirty="0">
              <a:latin typeface="Century Gothic" panose="020B0502020202020204" pitchFamily="34" charset="0"/>
              <a:ea typeface="Calibri" panose="020F0502020204030204" pitchFamily="34" charset="0"/>
              <a:cs typeface="Times New Roman" panose="02020603050405020304" pitchFamily="18" charset="0"/>
            </a:endParaRPr>
          </a:p>
          <a:p>
            <a:r>
              <a:rPr lang="en-GB" sz="1600" dirty="0">
                <a:latin typeface="Century Gothic" panose="020B0502020202020204" pitchFamily="34" charset="0"/>
                <a:ea typeface="Calibri" panose="020F0502020204030204" pitchFamily="34" charset="0"/>
                <a:cs typeface="Times New Roman" panose="02020603050405020304" pitchFamily="18" charset="0"/>
              </a:rPr>
              <a:t>The review also recommended twelve key changes to selective licensing schemes.</a:t>
            </a:r>
            <a:br>
              <a:rPr lang="en-GB" sz="1600" dirty="0">
                <a:latin typeface="Century Gothic" panose="020B0502020202020204" pitchFamily="34" charset="0"/>
                <a:ea typeface="Calibri" panose="020F0502020204030204" pitchFamily="34" charset="0"/>
                <a:cs typeface="Times New Roman" panose="02020603050405020304" pitchFamily="18" charset="0"/>
              </a:rPr>
            </a:br>
            <a:r>
              <a:rPr lang="en-GB" sz="1600" dirty="0">
                <a:latin typeface="Century Gothic" panose="020B0502020202020204" pitchFamily="34" charset="0"/>
                <a:ea typeface="Calibri" panose="020F0502020204030204" pitchFamily="34" charset="0"/>
                <a:cs typeface="Times New Roman" panose="02020603050405020304" pitchFamily="18" charset="0"/>
              </a:rPr>
              <a:t> </a:t>
            </a:r>
            <a:br>
              <a:rPr lang="en-GB" sz="1600" dirty="0">
                <a:latin typeface="Century Gothic" panose="020B0502020202020204" pitchFamily="34" charset="0"/>
                <a:ea typeface="Calibri" panose="020F0502020204030204" pitchFamily="34" charset="0"/>
                <a:cs typeface="Times New Roman" panose="02020603050405020304" pitchFamily="18" charset="0"/>
              </a:rPr>
            </a:br>
            <a:r>
              <a:rPr lang="en-GB" sz="1600" dirty="0">
                <a:latin typeface="Century Gothic" panose="020B0502020202020204" pitchFamily="34" charset="0"/>
                <a:ea typeface="Calibri" panose="020F0502020204030204" pitchFamily="34" charset="0"/>
                <a:cs typeface="Times New Roman" panose="02020603050405020304" pitchFamily="18" charset="0"/>
              </a:rPr>
              <a:t>Sadly, there is no mention in the review on how professional landlords and agents who provide decent and safe accommodation to their tenants should be treated.  </a:t>
            </a:r>
            <a:br>
              <a:rPr lang="en-GB" sz="1600" dirty="0">
                <a:latin typeface="Century Gothic" panose="020B0502020202020204" pitchFamily="34" charset="0"/>
                <a:ea typeface="Calibri" panose="020F0502020204030204" pitchFamily="34" charset="0"/>
                <a:cs typeface="Times New Roman" panose="02020603050405020304" pitchFamily="18" charset="0"/>
              </a:rPr>
            </a:br>
            <a:r>
              <a:rPr lang="en-GB" sz="1600" dirty="0">
                <a:latin typeface="Century Gothic" panose="020B0502020202020204" pitchFamily="34" charset="0"/>
                <a:ea typeface="Calibri" panose="020F0502020204030204" pitchFamily="34" charset="0"/>
                <a:cs typeface="Times New Roman" panose="02020603050405020304" pitchFamily="18" charset="0"/>
              </a:rPr>
              <a:t> </a:t>
            </a:r>
            <a:br>
              <a:rPr lang="en-GB" sz="1600" dirty="0">
                <a:latin typeface="Century Gothic" panose="020B0502020202020204" pitchFamily="34" charset="0"/>
                <a:ea typeface="Calibri" panose="020F0502020204030204" pitchFamily="34" charset="0"/>
                <a:cs typeface="Times New Roman" panose="02020603050405020304" pitchFamily="18" charset="0"/>
              </a:rPr>
            </a:br>
            <a:endParaRPr lang="en-GB" sz="1600" dirty="0">
              <a:latin typeface="Century Gothic" panose="020B0502020202020204" pitchFamily="34" charset="0"/>
            </a:endParaRPr>
          </a:p>
        </p:txBody>
      </p:sp>
    </p:spTree>
    <p:extLst>
      <p:ext uri="{BB962C8B-B14F-4D97-AF65-F5344CB8AC3E}">
        <p14:creationId xmlns:p14="http://schemas.microsoft.com/office/powerpoint/2010/main" val="1858862069"/>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xmlns="" id="{2865E8D8-F863-4241-BECD-2DBDD67E084C}"/>
              </a:ext>
            </a:extLst>
          </p:cNvPr>
          <p:cNvSpPr>
            <a:spLocks noGrp="1" noChangeArrowheads="1"/>
          </p:cNvSpPr>
          <p:nvPr>
            <p:ph type="title"/>
          </p:nvPr>
        </p:nvSpPr>
        <p:spPr>
          <a:xfrm>
            <a:off x="1136428" y="627564"/>
            <a:ext cx="7474172" cy="1325563"/>
          </a:xfrm>
        </p:spPr>
        <p:txBody>
          <a:bodyPr>
            <a:normAutofit/>
          </a:bodyPr>
          <a:lstStyle/>
          <a:p>
            <a:pPr eaLnBrk="1" hangingPunct="1"/>
            <a:r>
              <a:rPr lang="en-GB" altLang="en-US" b="1" dirty="0">
                <a:latin typeface="Century Gothic" panose="020B0502020202020204" pitchFamily="34" charset="0"/>
              </a:rPr>
              <a:t>Membership Benefits</a:t>
            </a:r>
            <a:br>
              <a:rPr lang="en-GB" altLang="en-US" b="1" dirty="0">
                <a:latin typeface="Century Gothic" panose="020B0502020202020204" pitchFamily="34" charset="0"/>
              </a:rPr>
            </a:br>
            <a:endParaRPr lang="en-GB" altLang="en-US"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xmlns="" id="{02EECA97-EA85-4BE6-84DD-2F5AA45A25B3}"/>
              </a:ext>
            </a:extLst>
          </p:cNvPr>
          <p:cNvSpPr>
            <a:spLocks noGrp="1"/>
          </p:cNvSpPr>
          <p:nvPr>
            <p:ph idx="1"/>
          </p:nvPr>
        </p:nvSpPr>
        <p:spPr>
          <a:xfrm>
            <a:off x="1136429" y="1467853"/>
            <a:ext cx="7474171" cy="4260933"/>
          </a:xfrm>
        </p:spPr>
        <p:txBody>
          <a:bodyPr rtlCol="0" anchor="ctr">
            <a:normAutofit fontScale="32500" lnSpcReduction="20000"/>
          </a:bodyPr>
          <a:lstStyle/>
          <a:p>
            <a:pPr marL="1257300" lvl="2" indent="-342900" eaLnBrk="1" fontAlgn="auto" hangingPunct="1">
              <a:spcAft>
                <a:spcPts val="0"/>
              </a:spcAft>
              <a:buFont typeface="Wingdings" panose="05000000000000000000" pitchFamily="2" charset="2"/>
              <a:buChar char="ü"/>
              <a:defRPr/>
            </a:pPr>
            <a:endParaRPr lang="en-GB" altLang="en-US" sz="1100" dirty="0">
              <a:latin typeface="Arial" panose="020B0604020202020204" pitchFamily="34" charset="0"/>
              <a:cs typeface="Arial" panose="020B0604020202020204" pitchFamily="34" charset="0"/>
            </a:endParaRPr>
          </a:p>
          <a:p>
            <a:pPr marL="1257300" lvl="2" indent="-342900" eaLnBrk="1" fontAlgn="auto" hangingPunct="1">
              <a:spcAft>
                <a:spcPts val="0"/>
              </a:spcAft>
              <a:buFont typeface="Wingdings" panose="05000000000000000000" pitchFamily="2" charset="2"/>
              <a:buChar char="ü"/>
              <a:defRPr/>
            </a:pPr>
            <a:endParaRPr lang="en-GB" altLang="en-US" sz="1100" dirty="0">
              <a:latin typeface="Arial" panose="020B0604020202020204" pitchFamily="34" charset="0"/>
              <a:cs typeface="Arial" panose="020B0604020202020204" pitchFamily="34" charset="0"/>
            </a:endParaRPr>
          </a:p>
          <a:p>
            <a:pPr>
              <a:buClrTx/>
              <a:buFont typeface="Wingdings" panose="05000000000000000000" pitchFamily="2" charset="2"/>
              <a:buChar char="§"/>
              <a:defRPr/>
            </a:pPr>
            <a:r>
              <a:rPr lang="en-GB" sz="4900" b="1" dirty="0">
                <a:latin typeface="Century Gothic" panose="020B0502020202020204" pitchFamily="34" charset="0"/>
              </a:rPr>
              <a:t>A highly competitive building </a:t>
            </a:r>
            <a:r>
              <a:rPr lang="en-GB" sz="4900" dirty="0">
                <a:latin typeface="Century Gothic" panose="020B0502020202020204" pitchFamily="34" charset="0"/>
              </a:rPr>
              <a:t>and legal expenses insurance scheme</a:t>
            </a:r>
          </a:p>
          <a:p>
            <a:pPr>
              <a:buClrTx/>
              <a:buFont typeface="Wingdings" panose="05000000000000000000" pitchFamily="2" charset="2"/>
              <a:buChar char="§"/>
              <a:defRPr/>
            </a:pPr>
            <a:r>
              <a:rPr lang="en-GB" sz="4900" b="1" dirty="0">
                <a:latin typeface="Century Gothic" panose="020B0502020202020204" pitchFamily="34" charset="0"/>
              </a:rPr>
              <a:t>FREE </a:t>
            </a:r>
            <a:r>
              <a:rPr lang="en-GB" sz="4900" dirty="0">
                <a:latin typeface="Century Gothic" panose="020B0502020202020204" pitchFamily="34" charset="0"/>
              </a:rPr>
              <a:t>access to our bank of landlord documentation  including AST agreements &amp; home safety/risk assessment documents/GDPR privacy notice </a:t>
            </a:r>
          </a:p>
          <a:p>
            <a:pPr>
              <a:buClrTx/>
              <a:buFont typeface="Wingdings" panose="05000000000000000000" pitchFamily="2" charset="2"/>
              <a:buChar char="§"/>
              <a:defRPr/>
            </a:pPr>
            <a:r>
              <a:rPr lang="en-GB" sz="4900" b="1" dirty="0">
                <a:latin typeface="Century Gothic" panose="020B0502020202020204" pitchFamily="34" charset="0"/>
              </a:rPr>
              <a:t>Professional landlord training courses </a:t>
            </a:r>
            <a:r>
              <a:rPr lang="en-GB" sz="4900" dirty="0">
                <a:latin typeface="Century Gothic" panose="020B0502020202020204" pitchFamily="34" charset="0"/>
              </a:rPr>
              <a:t>at discounted rates for members</a:t>
            </a:r>
          </a:p>
          <a:p>
            <a:pPr>
              <a:buClrTx/>
              <a:buFont typeface="Wingdings" panose="05000000000000000000" pitchFamily="2" charset="2"/>
              <a:buChar char="§"/>
              <a:defRPr/>
            </a:pPr>
            <a:r>
              <a:rPr lang="en-GB" sz="4900" dirty="0">
                <a:latin typeface="Century Gothic" panose="020B0502020202020204" pitchFamily="34" charset="0"/>
              </a:rPr>
              <a:t>Membership includes a £25.00 discount off your first training course</a:t>
            </a:r>
          </a:p>
          <a:p>
            <a:pPr>
              <a:buClrTx/>
              <a:buFont typeface="Wingdings" panose="05000000000000000000" pitchFamily="2" charset="2"/>
              <a:buChar char="§"/>
              <a:defRPr/>
            </a:pPr>
            <a:r>
              <a:rPr lang="en-GB" sz="4900" dirty="0">
                <a:latin typeface="Century Gothic" panose="020B0502020202020204" pitchFamily="34" charset="0"/>
              </a:rPr>
              <a:t>Invitations to property investor networking events</a:t>
            </a:r>
          </a:p>
          <a:p>
            <a:pPr>
              <a:buClrTx/>
              <a:buFont typeface="Wingdings" panose="05000000000000000000" pitchFamily="2" charset="2"/>
              <a:buChar char="§"/>
              <a:defRPr/>
            </a:pPr>
            <a:r>
              <a:rPr lang="en-GB" sz="4900" dirty="0">
                <a:latin typeface="Century Gothic" panose="020B0502020202020204" pitchFamily="34" charset="0"/>
              </a:rPr>
              <a:t>Advice and assistance completing possession paperwork</a:t>
            </a:r>
          </a:p>
          <a:p>
            <a:pPr>
              <a:buClrTx/>
              <a:buFont typeface="Wingdings" panose="05000000000000000000" pitchFamily="2" charset="2"/>
              <a:buChar char="§"/>
              <a:defRPr/>
            </a:pPr>
            <a:r>
              <a:rPr lang="en-GB" sz="4900" dirty="0">
                <a:latin typeface="Century Gothic" panose="020B0502020202020204" pitchFamily="34" charset="0"/>
              </a:rPr>
              <a:t>A </a:t>
            </a:r>
            <a:r>
              <a:rPr lang="en-GB" sz="4900" b="1" dirty="0">
                <a:latin typeface="Century Gothic" panose="020B0502020202020204" pitchFamily="34" charset="0"/>
              </a:rPr>
              <a:t>FREE</a:t>
            </a:r>
            <a:r>
              <a:rPr lang="en-GB" sz="4900" dirty="0">
                <a:latin typeface="Century Gothic" panose="020B0502020202020204" pitchFamily="34" charset="0"/>
              </a:rPr>
              <a:t> advice helpline provided by hands-on-landlords</a:t>
            </a:r>
          </a:p>
          <a:p>
            <a:pPr>
              <a:buClrTx/>
              <a:buFont typeface="Wingdings" panose="05000000000000000000" pitchFamily="2" charset="2"/>
              <a:buChar char="§"/>
              <a:defRPr/>
            </a:pPr>
            <a:r>
              <a:rPr lang="en-GB" sz="4900" dirty="0">
                <a:latin typeface="Century Gothic" panose="020B0502020202020204" pitchFamily="34" charset="0"/>
              </a:rPr>
              <a:t>Regular local and national updates on legislation affecting your business</a:t>
            </a:r>
          </a:p>
          <a:p>
            <a:pPr>
              <a:buClrTx/>
              <a:buFont typeface="Wingdings" panose="05000000000000000000" pitchFamily="2" charset="2"/>
              <a:buChar char="§"/>
              <a:defRPr/>
            </a:pPr>
            <a:r>
              <a:rPr lang="en-GB" sz="4900" dirty="0">
                <a:latin typeface="Century Gothic" panose="020B0502020202020204" pitchFamily="34" charset="0"/>
              </a:rPr>
              <a:t>Membership brings great money saving products and services</a:t>
            </a:r>
          </a:p>
          <a:p>
            <a:pPr>
              <a:buClrTx/>
              <a:buFont typeface="Wingdings" panose="05000000000000000000" pitchFamily="2" charset="2"/>
              <a:buChar char="§"/>
              <a:defRPr/>
            </a:pPr>
            <a:r>
              <a:rPr lang="en-GB" sz="4900" dirty="0">
                <a:latin typeface="Century Gothic" panose="020B0502020202020204" pitchFamily="34" charset="0"/>
              </a:rPr>
              <a:t> (My Deposits, Tenant Referencing, EPC’s, EICR, Solicitor helpline, Trade Point) </a:t>
            </a:r>
          </a:p>
          <a:p>
            <a:pPr marL="914400" lvl="2" indent="0" eaLnBrk="1" fontAlgn="auto" hangingPunct="1">
              <a:spcAft>
                <a:spcPts val="0"/>
              </a:spcAft>
              <a:buNone/>
              <a:defRPr/>
            </a:pPr>
            <a:endParaRPr lang="en-GB" altLang="en-US" sz="1100" dirty="0">
              <a:latin typeface="Century Gothic" panose="020B0502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xmlns="" id="{59A309A7-1751-4ABE-A3C1-EEC40366AD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088880" y="0"/>
            <a:ext cx="2103120" cy="6858000"/>
          </a:xfrm>
          <a:prstGeom prst="rect">
            <a:avLst/>
          </a:prstGeom>
          <a:solidFill>
            <a:srgbClr val="333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Oval 72">
            <a:extLst>
              <a:ext uri="{FF2B5EF4-FFF2-40B4-BE49-F238E27FC236}">
                <a16:creationId xmlns:a16="http://schemas.microsoft.com/office/drawing/2014/main" xmlns="" id="{967D8EB6-EAE1-4F9C-B398-83321E2872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15400" y="2358913"/>
            <a:ext cx="2140172" cy="2140172"/>
          </a:xfrm>
          <a:prstGeom prst="ellipse">
            <a:avLst/>
          </a:prstGeom>
          <a:solidFill>
            <a:srgbClr val="FFFFFF"/>
          </a:solidFill>
          <a:ln w="22225">
            <a:solidFill>
              <a:srgbClr val="E4E2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F333FFF6-5A60-49CD-82AC-BB53DF4E12D9}"/>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b="-4"/>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Rectangle 1">
            <a:extLst>
              <a:ext uri="{FF2B5EF4-FFF2-40B4-BE49-F238E27FC236}">
                <a16:creationId xmlns:a16="http://schemas.microsoft.com/office/drawing/2014/main" xmlns="" id="{2804A997-F0CB-4057-9C2F-91AFCB685158}"/>
              </a:ext>
            </a:extLst>
          </p:cNvPr>
          <p:cNvSpPr/>
          <p:nvPr/>
        </p:nvSpPr>
        <p:spPr>
          <a:xfrm>
            <a:off x="10083501" y="6110405"/>
            <a:ext cx="1936679" cy="723275"/>
          </a:xfrm>
          <a:prstGeom prst="rect">
            <a:avLst/>
          </a:prstGeom>
        </p:spPr>
        <p:txBody>
          <a:bodyPr wrap="square">
            <a:spAutoFit/>
          </a:bodyPr>
          <a:lstStyle/>
          <a:p>
            <a:pPr lvl="0">
              <a:spcAft>
                <a:spcPts val="600"/>
              </a:spcAft>
            </a:pPr>
            <a:r>
              <a:rPr lang="en-GB" altLang="en-US" b="1" dirty="0">
                <a:solidFill>
                  <a:srgbClr val="00B050"/>
                </a:solidFill>
                <a:latin typeface="Century Gothic" panose="020B0502020202020204" pitchFamily="34" charset="0"/>
                <a:cs typeface="Arial" panose="020B0604020202020204" pitchFamily="34" charset="0"/>
              </a:rPr>
              <a:t>Landlord Law</a:t>
            </a:r>
          </a:p>
          <a:p>
            <a:pPr lvl="0">
              <a:spcAft>
                <a:spcPts val="600"/>
              </a:spcAft>
            </a:pPr>
            <a:r>
              <a:rPr lang="en-GB" altLang="en-US" b="1" dirty="0">
                <a:solidFill>
                  <a:srgbClr val="00B050"/>
                </a:solidFill>
                <a:latin typeface="Century Gothic" panose="020B0502020202020204" pitchFamily="34" charset="0"/>
                <a:cs typeface="Arial" panose="020B0604020202020204" pitchFamily="34" charset="0"/>
              </a:rPr>
              <a:t>Changes 2019</a:t>
            </a:r>
          </a:p>
        </p:txBody>
      </p:sp>
    </p:spTree>
    <p:extLst>
      <p:ext uri="{BB962C8B-B14F-4D97-AF65-F5344CB8AC3E}">
        <p14:creationId xmlns:p14="http://schemas.microsoft.com/office/powerpoint/2010/main" val="865041056"/>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27546" y="4572000"/>
            <a:ext cx="7058307" cy="1964266"/>
          </a:xfrm>
          <a:prstGeom prst="rect">
            <a:avLst/>
          </a:prstGeom>
          <a:solidFill>
            <a:srgbClr val="583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6824E880-772E-4A40-9EE9-147DB8A283D6}"/>
              </a:ext>
            </a:extLst>
          </p:cNvPr>
          <p:cNvSpPr txBox="1">
            <a:spLocks/>
          </p:cNvSpPr>
          <p:nvPr/>
        </p:nvSpPr>
        <p:spPr>
          <a:xfrm>
            <a:off x="524256" y="4767072"/>
            <a:ext cx="6594189" cy="1625210"/>
          </a:xfrm>
          <a:prstGeom prst="rect">
            <a:avLst/>
          </a:prstGeom>
        </p:spPr>
        <p:txBody>
          <a:bodyPr vert="horz" lIns="91440" tIns="45720" rIns="91440" bIns="45720" rtlCol="0" anchor="ctr">
            <a:norm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anose="020F0502020204030204" pitchFamily="34" charset="0"/>
              </a:defRPr>
            </a:lvl2pPr>
            <a:lvl3pPr algn="l" rtl="0" eaLnBrk="0" fontAlgn="base" hangingPunct="0">
              <a:spcBef>
                <a:spcPct val="0"/>
              </a:spcBef>
              <a:spcAft>
                <a:spcPct val="0"/>
              </a:spcAft>
              <a:defRPr sz="5000">
                <a:solidFill>
                  <a:schemeClr val="tx2"/>
                </a:solidFill>
                <a:latin typeface="Calibri" panose="020F0502020204030204" pitchFamily="34" charset="0"/>
              </a:defRPr>
            </a:lvl3pPr>
            <a:lvl4pPr algn="l" rtl="0" eaLnBrk="0" fontAlgn="base" hangingPunct="0">
              <a:spcBef>
                <a:spcPct val="0"/>
              </a:spcBef>
              <a:spcAft>
                <a:spcPct val="0"/>
              </a:spcAft>
              <a:defRPr sz="5000">
                <a:solidFill>
                  <a:schemeClr val="tx2"/>
                </a:solidFill>
                <a:latin typeface="Calibri" panose="020F0502020204030204" pitchFamily="34" charset="0"/>
              </a:defRPr>
            </a:lvl4pPr>
            <a:lvl5pPr algn="l" rtl="0" eaLnBrk="0" fontAlgn="base" hangingPunct="0">
              <a:spcBef>
                <a:spcPct val="0"/>
              </a:spcBef>
              <a:spcAft>
                <a:spcPct val="0"/>
              </a:spcAft>
              <a:defRPr sz="5000">
                <a:solidFill>
                  <a:schemeClr val="tx2"/>
                </a:solidFill>
                <a:latin typeface="Calibri" panose="020F0502020204030204" pitchFamily="34" charset="0"/>
              </a:defRPr>
            </a:lvl5pPr>
            <a:lvl6pPr marL="457200" algn="l" rtl="0" fontAlgn="base">
              <a:spcBef>
                <a:spcPct val="0"/>
              </a:spcBef>
              <a:spcAft>
                <a:spcPct val="0"/>
              </a:spcAft>
              <a:defRPr sz="5000">
                <a:solidFill>
                  <a:schemeClr val="tx2"/>
                </a:solidFill>
                <a:latin typeface="Calibri" panose="020F0502020204030204" pitchFamily="34" charset="0"/>
              </a:defRPr>
            </a:lvl6pPr>
            <a:lvl7pPr marL="914400" algn="l" rtl="0" fontAlgn="base">
              <a:spcBef>
                <a:spcPct val="0"/>
              </a:spcBef>
              <a:spcAft>
                <a:spcPct val="0"/>
              </a:spcAft>
              <a:defRPr sz="5000">
                <a:solidFill>
                  <a:schemeClr val="tx2"/>
                </a:solidFill>
                <a:latin typeface="Calibri" panose="020F0502020204030204" pitchFamily="34" charset="0"/>
              </a:defRPr>
            </a:lvl7pPr>
            <a:lvl8pPr marL="1371600" algn="l" rtl="0" fontAlgn="base">
              <a:spcBef>
                <a:spcPct val="0"/>
              </a:spcBef>
              <a:spcAft>
                <a:spcPct val="0"/>
              </a:spcAft>
              <a:defRPr sz="5000">
                <a:solidFill>
                  <a:schemeClr val="tx2"/>
                </a:solidFill>
                <a:latin typeface="Calibri" panose="020F0502020204030204" pitchFamily="34" charset="0"/>
              </a:defRPr>
            </a:lvl8pPr>
            <a:lvl9pPr marL="1828800" algn="l" rtl="0" fontAlgn="base">
              <a:spcBef>
                <a:spcPct val="0"/>
              </a:spcBef>
              <a:spcAft>
                <a:spcPct val="0"/>
              </a:spcAft>
              <a:defRPr sz="5000">
                <a:solidFill>
                  <a:schemeClr val="tx2"/>
                </a:solidFill>
                <a:latin typeface="Calibri" panose="020F0502020204030204" pitchFamily="34" charset="0"/>
              </a:defRPr>
            </a:lvl9pPr>
          </a:lstStyle>
          <a:p>
            <a:pPr algn="r" eaLnBrk="1" fontAlgn="auto" hangingPunct="1">
              <a:lnSpc>
                <a:spcPct val="90000"/>
              </a:lnSpc>
              <a:spcAft>
                <a:spcPts val="600"/>
              </a:spcAft>
              <a:defRPr/>
            </a:pPr>
            <a:endParaRPr lang="en-US" altLang="en-US" sz="4400" b="1" dirty="0">
              <a:solidFill>
                <a:srgbClr val="FFFFFF"/>
              </a:solidFill>
            </a:endParaRPr>
          </a:p>
        </p:txBody>
      </p:sp>
      <p:pic>
        <p:nvPicPr>
          <p:cNvPr id="1026" name="Picture 2" descr="street photography of man walking on sidewalk">
            <a:extLst>
              <a:ext uri="{FF2B5EF4-FFF2-40B4-BE49-F238E27FC236}">
                <a16:creationId xmlns:a16="http://schemas.microsoft.com/office/drawing/2014/main" xmlns="" id="{B66E519F-6B8C-4578-A98B-3212BB3EBE4B}"/>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92197" y="320624"/>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08" name="Content Placeholder 2">
            <a:extLst>
              <a:ext uri="{FF2B5EF4-FFF2-40B4-BE49-F238E27FC236}">
                <a16:creationId xmlns:a16="http://schemas.microsoft.com/office/drawing/2014/main" xmlns="" id="{38DF8562-32B9-4506-9217-ECF222ED168B}"/>
              </a:ext>
            </a:extLst>
          </p:cNvPr>
          <p:cNvSpPr txBox="1">
            <a:spLocks/>
          </p:cNvSpPr>
          <p:nvPr/>
        </p:nvSpPr>
        <p:spPr bwMode="auto">
          <a:xfrm>
            <a:off x="7582563" y="442452"/>
            <a:ext cx="4085181" cy="532763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indent="-228600">
              <a:lnSpc>
                <a:spcPct val="90000"/>
              </a:lnSpc>
              <a:spcBef>
                <a:spcPct val="20000"/>
              </a:spcBef>
              <a:buFont typeface="Arial" panose="020B0604020202020204" pitchFamily="34" charset="0"/>
              <a:buChar char="•"/>
            </a:pPr>
            <a:endParaRPr lang="en-US" altLang="en-US" sz="2000" dirty="0">
              <a:solidFill>
                <a:srgbClr val="FFFFFF"/>
              </a:solidFill>
              <a:latin typeface="+mn-lt"/>
            </a:endParaRPr>
          </a:p>
          <a:p>
            <a:pPr algn="ctr">
              <a:lnSpc>
                <a:spcPct val="90000"/>
              </a:lnSpc>
              <a:spcBef>
                <a:spcPct val="20000"/>
              </a:spcBef>
            </a:pPr>
            <a:r>
              <a:rPr lang="en-US" altLang="en-US" sz="4800" b="1" dirty="0">
                <a:solidFill>
                  <a:srgbClr val="FFFFFF"/>
                </a:solidFill>
              </a:rPr>
              <a:t>Special Deal</a:t>
            </a:r>
          </a:p>
          <a:p>
            <a:pPr algn="ctr">
              <a:lnSpc>
                <a:spcPct val="90000"/>
              </a:lnSpc>
              <a:spcBef>
                <a:spcPct val="20000"/>
              </a:spcBef>
            </a:pPr>
            <a:r>
              <a:rPr lang="en-US" altLang="en-US" sz="2800" dirty="0">
                <a:solidFill>
                  <a:srgbClr val="FFFFFF"/>
                </a:solidFill>
                <a:latin typeface="Century Gothic" panose="020B0502020202020204" pitchFamily="34" charset="0"/>
              </a:rPr>
              <a:t>Join EMPO for just £89.00, until 31</a:t>
            </a:r>
            <a:r>
              <a:rPr lang="en-US" altLang="en-US" sz="2800" baseline="30000" dirty="0">
                <a:solidFill>
                  <a:srgbClr val="FFFFFF"/>
                </a:solidFill>
                <a:latin typeface="Century Gothic" panose="020B0502020202020204" pitchFamily="34" charset="0"/>
              </a:rPr>
              <a:t>st</a:t>
            </a:r>
            <a:r>
              <a:rPr lang="en-US" altLang="en-US" sz="2800" dirty="0">
                <a:solidFill>
                  <a:srgbClr val="FFFFFF"/>
                </a:solidFill>
                <a:latin typeface="Century Gothic" panose="020B0502020202020204" pitchFamily="34" charset="0"/>
              </a:rPr>
              <a:t>January </a:t>
            </a:r>
            <a:r>
              <a:rPr lang="en-US" altLang="en-US" sz="2800" b="1" dirty="0">
                <a:solidFill>
                  <a:srgbClr val="FFFFFF"/>
                </a:solidFill>
                <a:latin typeface="Century Gothic" panose="020B0502020202020204" pitchFamily="34" charset="0"/>
              </a:rPr>
              <a:t>2021</a:t>
            </a:r>
          </a:p>
          <a:p>
            <a:pPr algn="ctr">
              <a:lnSpc>
                <a:spcPct val="90000"/>
              </a:lnSpc>
              <a:spcBef>
                <a:spcPct val="20000"/>
              </a:spcBef>
            </a:pPr>
            <a:r>
              <a:rPr lang="en-US" altLang="en-US" sz="2800" b="1" dirty="0">
                <a:solidFill>
                  <a:srgbClr val="FFFFFF"/>
                </a:solidFill>
                <a:latin typeface="Century Gothic" panose="020B0502020202020204" pitchFamily="34" charset="0"/>
              </a:rPr>
              <a:t>Join today!!</a:t>
            </a:r>
          </a:p>
          <a:p>
            <a:pPr algn="ctr">
              <a:lnSpc>
                <a:spcPct val="90000"/>
              </a:lnSpc>
              <a:spcBef>
                <a:spcPct val="20000"/>
              </a:spcBef>
            </a:pPr>
            <a:r>
              <a:rPr lang="en-US" altLang="en-US" sz="2000" b="1" dirty="0">
                <a:solidFill>
                  <a:srgbClr val="FFFFFF"/>
                </a:solidFill>
                <a:latin typeface="+mn-lt"/>
              </a:rPr>
              <a:t>	</a:t>
            </a:r>
          </a:p>
        </p:txBody>
      </p:sp>
      <p:sp>
        <p:nvSpPr>
          <p:cNvPr id="21506" name="TextBox 3">
            <a:extLst>
              <a:ext uri="{FF2B5EF4-FFF2-40B4-BE49-F238E27FC236}">
                <a16:creationId xmlns:a16="http://schemas.microsoft.com/office/drawing/2014/main" xmlns="" id="{0AB1E706-E4FB-44CF-BF23-0894D28B8518}"/>
              </a:ext>
            </a:extLst>
          </p:cNvPr>
          <p:cNvSpPr txBox="1">
            <a:spLocks noChangeArrowheads="1"/>
          </p:cNvSpPr>
          <p:nvPr/>
        </p:nvSpPr>
        <p:spPr bwMode="auto">
          <a:xfrm>
            <a:off x="2063750" y="1484313"/>
            <a:ext cx="184731"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endParaRPr lang="en-GB" altLang="en-US" sz="2400" dirty="0">
              <a:solidFill>
                <a:srgbClr val="000000"/>
              </a:solidFill>
              <a:latin typeface="Century Gothic" panose="020B0502020202020204" pitchFamily="34" charset="0"/>
              <a:cs typeface="Times New Roman" panose="02020603050405020304" pitchFamily="18" charset="0"/>
            </a:endParaRPr>
          </a:p>
          <a:p>
            <a:pPr eaLnBrk="1" hangingPunct="1">
              <a:spcAft>
                <a:spcPts val="600"/>
              </a:spcAft>
            </a:pPr>
            <a:endParaRPr lang="en-GB" altLang="en-US" sz="2400" dirty="0">
              <a:solidFill>
                <a:srgbClr val="000000"/>
              </a:solidFill>
              <a:latin typeface="Times New Roman" panose="02020603050405020304" pitchFamily="18" charset="0"/>
              <a:cs typeface="Times New Roman" panose="02020603050405020304" pitchFamily="18" charset="0"/>
            </a:endParaRPr>
          </a:p>
          <a:p>
            <a:pPr eaLnBrk="1" hangingPunct="1">
              <a:spcAft>
                <a:spcPts val="600"/>
              </a:spcAft>
            </a:pPr>
            <a:endParaRPr lang="en-GB" altLang="en-US" sz="2400" dirty="0">
              <a:solidFill>
                <a:srgbClr val="00000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xmlns="" id="{2842CA37-CAD6-4104-87EE-0366AB101CF2}"/>
              </a:ext>
            </a:extLst>
          </p:cNvPr>
          <p:cNvSpPr/>
          <p:nvPr/>
        </p:nvSpPr>
        <p:spPr>
          <a:xfrm>
            <a:off x="423708" y="4896633"/>
            <a:ext cx="6865982" cy="954107"/>
          </a:xfrm>
          <a:prstGeom prst="rect">
            <a:avLst/>
          </a:prstGeom>
        </p:spPr>
        <p:txBody>
          <a:bodyPr wrap="none">
            <a:spAutoFit/>
          </a:bodyPr>
          <a:lstStyle/>
          <a:p>
            <a:pPr algn="ctr">
              <a:lnSpc>
                <a:spcPct val="90000"/>
              </a:lnSpc>
              <a:spcBef>
                <a:spcPct val="20000"/>
              </a:spcBef>
            </a:pPr>
            <a:r>
              <a:rPr lang="en-US" altLang="en-US" sz="2800" b="1" dirty="0">
                <a:solidFill>
                  <a:srgbClr val="FFFFFF"/>
                </a:solidFill>
                <a:latin typeface="Century Gothic" panose="020B0502020202020204" pitchFamily="34" charset="0"/>
              </a:rPr>
              <a:t>Join EMPO</a:t>
            </a:r>
          </a:p>
          <a:p>
            <a:pPr algn="ctr">
              <a:lnSpc>
                <a:spcPct val="90000"/>
              </a:lnSpc>
              <a:spcBef>
                <a:spcPct val="20000"/>
              </a:spcBef>
            </a:pPr>
            <a:r>
              <a:rPr lang="en-US" altLang="en-US" sz="2800" b="1" dirty="0">
                <a:solidFill>
                  <a:srgbClr val="FFFFFF"/>
                </a:solidFill>
                <a:latin typeface="Century Gothic" panose="020B0502020202020204" pitchFamily="34" charset="0"/>
              </a:rPr>
              <a:t>Take the stress out of being a landlord </a:t>
            </a: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a:extLst>
              <a:ext uri="{FF2B5EF4-FFF2-40B4-BE49-F238E27FC236}">
                <a16:creationId xmlns:a16="http://schemas.microsoft.com/office/drawing/2014/main" xmlns="" id="{366B07EA-C67D-424D-9AF0-2D486EAF11E4}"/>
              </a:ext>
            </a:extLst>
          </p:cNvPr>
          <p:cNvSpPr>
            <a:spLocks noChangeArrowheads="1"/>
          </p:cNvSpPr>
          <p:nvPr/>
        </p:nvSpPr>
        <p:spPr bwMode="auto">
          <a:xfrm>
            <a:off x="310653" y="965841"/>
            <a:ext cx="11420598" cy="578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Calibri" panose="020F0502020204030204" pitchFamily="34" charset="0"/>
              </a:defRPr>
            </a:lvl1pPr>
            <a:lvl2pPr marL="41910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algn="ctr" eaLnBrk="1" hangingPunct="1"/>
            <a:endParaRPr lang="en-GB" altLang="en-US" sz="2000" b="1" dirty="0">
              <a:solidFill>
                <a:srgbClr val="000000"/>
              </a:solidFill>
              <a:latin typeface="Century Gothic" panose="020B0502020202020204" pitchFamily="34" charset="0"/>
            </a:endParaRPr>
          </a:p>
          <a:p>
            <a:pPr algn="ctr"/>
            <a:endParaRPr lang="en-GB" altLang="en-US" dirty="0">
              <a:solidFill>
                <a:srgbClr val="000000"/>
              </a:solidFill>
              <a:latin typeface="Century Gothic" panose="020B0502020202020204" pitchFamily="34" charset="0"/>
              <a:cs typeface="Arial" panose="020B0604020202020204" pitchFamily="34" charset="0"/>
            </a:endParaRPr>
          </a:p>
          <a:p>
            <a:pPr algn="ctr"/>
            <a:endParaRPr lang="en-GB" altLang="en-US" sz="1600" dirty="0">
              <a:solidFill>
                <a:srgbClr val="000000"/>
              </a:solidFill>
              <a:latin typeface="Century Gothic" panose="020B0502020202020204" pitchFamily="34" charset="0"/>
              <a:cs typeface="Arial" panose="020B0604020202020204" pitchFamily="34" charset="0"/>
            </a:endParaRPr>
          </a:p>
          <a:p>
            <a:pPr algn="ctr"/>
            <a:endParaRPr lang="en-GB" altLang="en-US" sz="1600" dirty="0">
              <a:solidFill>
                <a:srgbClr val="000000"/>
              </a:solidFill>
              <a:latin typeface="Century Gothic" panose="020B0502020202020204" pitchFamily="34" charset="0"/>
              <a:cs typeface="Arial" panose="020B0604020202020204" pitchFamily="34" charset="0"/>
            </a:endParaRPr>
          </a:p>
          <a:p>
            <a:pPr algn="ctr"/>
            <a:endParaRPr lang="en-GB" altLang="en-US" sz="1600" dirty="0">
              <a:solidFill>
                <a:srgbClr val="000000"/>
              </a:solidFill>
              <a:latin typeface="Century Gothic" panose="020B0502020202020204" pitchFamily="34" charset="0"/>
              <a:cs typeface="Arial" panose="020B0604020202020204" pitchFamily="34" charset="0"/>
            </a:endParaRPr>
          </a:p>
          <a:p>
            <a:pPr algn="ctr"/>
            <a:endParaRPr lang="en-GB" altLang="en-US" sz="1600" dirty="0">
              <a:solidFill>
                <a:srgbClr val="000000"/>
              </a:solidFill>
              <a:latin typeface="Century Gothic" panose="020B0502020202020204" pitchFamily="34" charset="0"/>
              <a:cs typeface="Arial" panose="020B0604020202020204" pitchFamily="34" charset="0"/>
            </a:endParaRPr>
          </a:p>
          <a:p>
            <a:pPr algn="ctr"/>
            <a:endParaRPr lang="en-GB" altLang="en-US" sz="1600" dirty="0">
              <a:solidFill>
                <a:srgbClr val="000000"/>
              </a:solidFill>
              <a:latin typeface="Century Gothic" panose="020B0502020202020204" pitchFamily="34" charset="0"/>
              <a:cs typeface="Arial" panose="020B0604020202020204" pitchFamily="34" charset="0"/>
            </a:endParaRPr>
          </a:p>
          <a:p>
            <a:pPr algn="ctr"/>
            <a:r>
              <a:rPr lang="en-GB" altLang="en-US" sz="1600" dirty="0">
                <a:solidFill>
                  <a:srgbClr val="000000"/>
                </a:solidFill>
                <a:latin typeface="Century Gothic" panose="020B0502020202020204" pitchFamily="34" charset="0"/>
                <a:cs typeface="Arial" panose="020B0604020202020204" pitchFamily="34" charset="0"/>
              </a:rPr>
              <a:t>Although the Act became law in May 2016, under this legislation it does not mean all  measures will immediately come in to force. In many cases the timeline for many housing reforms under this ACT is still not known</a:t>
            </a:r>
          </a:p>
          <a:p>
            <a:pPr algn="ctr"/>
            <a:endParaRPr lang="en-GB" altLang="en-US" sz="1600" dirty="0">
              <a:solidFill>
                <a:srgbClr val="000000"/>
              </a:solidFill>
              <a:latin typeface="Century Gothic" panose="020B0502020202020204" pitchFamily="34" charset="0"/>
              <a:cs typeface="Arial" panose="020B0604020202020204" pitchFamily="34" charset="0"/>
            </a:endParaRPr>
          </a:p>
          <a:p>
            <a:pPr algn="ctr"/>
            <a:r>
              <a:rPr lang="en-GB" altLang="en-US" sz="1600" dirty="0">
                <a:solidFill>
                  <a:srgbClr val="000000"/>
                </a:solidFill>
                <a:latin typeface="Century Gothic" panose="020B0502020202020204" pitchFamily="34" charset="0"/>
                <a:cs typeface="Arial" panose="020B0604020202020204" pitchFamily="34" charset="0"/>
              </a:rPr>
              <a:t>In April 2017 &amp; April 2018 the following measures were introduced under this Act</a:t>
            </a:r>
          </a:p>
          <a:p>
            <a:pPr algn="ctr"/>
            <a:r>
              <a:rPr lang="en-GB" altLang="en-US" sz="2000" b="1" dirty="0">
                <a:solidFill>
                  <a:srgbClr val="000000"/>
                </a:solidFill>
                <a:latin typeface="Century Gothic" panose="020B0502020202020204" pitchFamily="34" charset="0"/>
                <a:cs typeface="Arial" panose="020B0604020202020204" pitchFamily="34" charset="0"/>
              </a:rPr>
              <a:t>  </a:t>
            </a:r>
          </a:p>
          <a:p>
            <a:pPr algn="ctr"/>
            <a:r>
              <a:rPr lang="en-GB" altLang="en-US" sz="2400" b="1" dirty="0">
                <a:solidFill>
                  <a:srgbClr val="00B050"/>
                </a:solidFill>
                <a:latin typeface="Century Gothic" panose="020B0502020202020204" pitchFamily="34" charset="0"/>
                <a:cs typeface="Arial" panose="020B0604020202020204" pitchFamily="34" charset="0"/>
              </a:rPr>
              <a:t>Civil Penalties, Extension of Rent Repayment orders, Rogue Landlord Register, Landlord Banning Orders</a:t>
            </a:r>
          </a:p>
          <a:p>
            <a:pPr algn="ctr"/>
            <a:endParaRPr lang="en-GB" altLang="en-US" sz="2000" b="1" dirty="0">
              <a:solidFill>
                <a:srgbClr val="000000"/>
              </a:solidFill>
              <a:latin typeface="Century Gothic" panose="020B0502020202020204" pitchFamily="34" charset="0"/>
              <a:cs typeface="Arial" panose="020B0604020202020204" pitchFamily="34" charset="0"/>
            </a:endParaRPr>
          </a:p>
          <a:p>
            <a:pPr lvl="1"/>
            <a:r>
              <a:rPr lang="en-GB" altLang="en-US" sz="1600" dirty="0">
                <a:solidFill>
                  <a:srgbClr val="000000"/>
                </a:solidFill>
                <a:latin typeface="Century Gothic" panose="020B0502020202020204" pitchFamily="34" charset="0"/>
                <a:cs typeface="Arial" panose="020B0604020202020204" pitchFamily="34" charset="0"/>
              </a:rPr>
              <a:t>Landlords &amp; Agents can now be fined up to £30K for certain housing offences, mainly around no-compliance or  improvement notices and licensing offences. These breaches can also result in tenants applying for RRO and councils applying to the FTT for a banning order when a landlord/letting agent has been convicted of a banning order offence or served with two or more civil penalties.</a:t>
            </a:r>
            <a:endParaRPr lang="en-GB" altLang="en-US" sz="1600" u="sng" dirty="0">
              <a:solidFill>
                <a:srgbClr val="000000"/>
              </a:solidFill>
              <a:latin typeface="Century Gothic" panose="020B0502020202020204" pitchFamily="34" charset="0"/>
              <a:cs typeface="Arial" panose="020B0604020202020204" pitchFamily="34" charset="0"/>
            </a:endParaRPr>
          </a:p>
          <a:p>
            <a:pPr lvl="1"/>
            <a:endParaRPr lang="en-GB" altLang="en-US" sz="1600" dirty="0">
              <a:solidFill>
                <a:srgbClr val="000000"/>
              </a:solidFill>
              <a:latin typeface="Century Gothic" panose="020B0502020202020204" pitchFamily="34" charset="0"/>
              <a:cs typeface="Arial" panose="020B0604020202020204" pitchFamily="34" charset="0"/>
            </a:endParaRPr>
          </a:p>
          <a:p>
            <a:pPr eaLnBrk="1" hangingPunct="1">
              <a:buFont typeface="Arial" panose="020B0604020202020204" pitchFamily="34" charset="0"/>
              <a:buChar char="•"/>
            </a:pPr>
            <a:endParaRPr lang="en-GB" altLang="en-US" sz="2000" dirty="0">
              <a:solidFill>
                <a:srgbClr val="000000"/>
              </a:solidFill>
            </a:endParaRPr>
          </a:p>
        </p:txBody>
      </p:sp>
      <p:sp>
        <p:nvSpPr>
          <p:cNvPr id="25604" name="Rectangle 3">
            <a:extLst>
              <a:ext uri="{FF2B5EF4-FFF2-40B4-BE49-F238E27FC236}">
                <a16:creationId xmlns:a16="http://schemas.microsoft.com/office/drawing/2014/main" xmlns="" id="{744221E6-68D2-495A-AE99-89380F39C502}"/>
              </a:ext>
            </a:extLst>
          </p:cNvPr>
          <p:cNvSpPr>
            <a:spLocks noChangeArrowheads="1"/>
          </p:cNvSpPr>
          <p:nvPr/>
        </p:nvSpPr>
        <p:spPr bwMode="auto">
          <a:xfrm>
            <a:off x="1887538" y="1444625"/>
            <a:ext cx="847725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endParaRPr lang="en-GB" altLang="en-US" sz="2800" b="1" dirty="0">
              <a:solidFill>
                <a:srgbClr val="000000"/>
              </a:solidFill>
              <a:latin typeface="Century Gothic" panose="020B0502020202020204" pitchFamily="34" charset="0"/>
              <a:cs typeface="Arial" panose="020B0604020202020204" pitchFamily="34" charset="0"/>
            </a:endParaRPr>
          </a:p>
          <a:p>
            <a:pPr algn="ctr" eaLnBrk="1" hangingPunct="1"/>
            <a:endParaRPr lang="en-GB" altLang="en-US" sz="2000" b="1" dirty="0">
              <a:solidFill>
                <a:srgbClr val="000000"/>
              </a:solidFill>
              <a:latin typeface="Century Gothic" panose="020B0502020202020204" pitchFamily="34" charset="0"/>
              <a:cs typeface="Arial" panose="020B0604020202020204" pitchFamily="34" charset="0"/>
            </a:endParaRPr>
          </a:p>
          <a:p>
            <a:pPr algn="ctr" eaLnBrk="1" hangingPunct="1"/>
            <a:endParaRPr lang="en-GB" altLang="en-US" b="1" dirty="0">
              <a:solidFill>
                <a:srgbClr val="000000"/>
              </a:solidFill>
              <a:latin typeface="Century Gothic" panose="020B0502020202020204" pitchFamily="34" charset="0"/>
              <a:cs typeface="Arial" panose="020B0604020202020204" pitchFamily="34" charset="0"/>
            </a:endParaRPr>
          </a:p>
        </p:txBody>
      </p:sp>
      <p:sp>
        <p:nvSpPr>
          <p:cNvPr id="25606" name="Rectangle 3">
            <a:extLst>
              <a:ext uri="{FF2B5EF4-FFF2-40B4-BE49-F238E27FC236}">
                <a16:creationId xmlns:a16="http://schemas.microsoft.com/office/drawing/2014/main" xmlns="" id="{E398D3A8-7B2B-4C55-A4A7-CC4F9750853A}"/>
              </a:ext>
            </a:extLst>
          </p:cNvPr>
          <p:cNvSpPr>
            <a:spLocks noChangeArrowheads="1"/>
          </p:cNvSpPr>
          <p:nvPr/>
        </p:nvSpPr>
        <p:spPr bwMode="auto">
          <a:xfrm>
            <a:off x="10305073" y="6105709"/>
            <a:ext cx="20510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00B050"/>
                </a:solidFill>
                <a:latin typeface="Century Gothic" panose="020B0502020202020204" pitchFamily="34" charset="0"/>
                <a:cs typeface="Arial" panose="020B0604020202020204" pitchFamily="34" charset="0"/>
              </a:rPr>
              <a:t>Landlord Law</a:t>
            </a:r>
          </a:p>
          <a:p>
            <a:pPr eaLnBrk="1" hangingPunct="1"/>
            <a:r>
              <a:rPr lang="en-GB" altLang="en-US" b="1" dirty="0">
                <a:solidFill>
                  <a:srgbClr val="00B050"/>
                </a:solidFill>
                <a:latin typeface="Century Gothic" panose="020B0502020202020204" pitchFamily="34" charset="0"/>
                <a:cs typeface="Arial" panose="020B0604020202020204" pitchFamily="34" charset="0"/>
              </a:rPr>
              <a:t>Changes 2018</a:t>
            </a:r>
          </a:p>
        </p:txBody>
      </p:sp>
      <p:pic>
        <p:nvPicPr>
          <p:cNvPr id="1026" name="Picture 2" descr="Image result for housing &amp; planning act">
            <a:extLst>
              <a:ext uri="{FF2B5EF4-FFF2-40B4-BE49-F238E27FC236}">
                <a16:creationId xmlns:a16="http://schemas.microsoft.com/office/drawing/2014/main" xmlns="" id="{064110C4-36A4-45E0-9846-6B235FD9FA4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20129" y="-4024"/>
            <a:ext cx="5690316" cy="284515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rown and gold gavel">
            <a:extLst>
              <a:ext uri="{FF2B5EF4-FFF2-40B4-BE49-F238E27FC236}">
                <a16:creationId xmlns:a16="http://schemas.microsoft.com/office/drawing/2014/main" xmlns="" id="{A52272C3-2D96-42D4-928C-FE750B9936D5}"/>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b="-1"/>
          <a:stretch/>
        </p:blipFill>
        <p:spPr bwMode="auto">
          <a:xfrm>
            <a:off x="6575091" y="0"/>
            <a:ext cx="5319647" cy="50046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E879A380-07C7-489F-AF2D-D640CA31C8D5}"/>
              </a:ext>
            </a:extLst>
          </p:cNvPr>
          <p:cNvSpPr/>
          <p:nvPr/>
        </p:nvSpPr>
        <p:spPr>
          <a:xfrm>
            <a:off x="10365005" y="6140957"/>
            <a:ext cx="1826995"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2018</a:t>
            </a:r>
          </a:p>
        </p:txBody>
      </p:sp>
      <p:sp>
        <p:nvSpPr>
          <p:cNvPr id="5" name="Rectangle 4">
            <a:extLst>
              <a:ext uri="{FF2B5EF4-FFF2-40B4-BE49-F238E27FC236}">
                <a16:creationId xmlns:a16="http://schemas.microsoft.com/office/drawing/2014/main" xmlns="" id="{975BDB7C-A32F-48A6-ACEB-B20D2D4E1E5F}"/>
              </a:ext>
            </a:extLst>
          </p:cNvPr>
          <p:cNvSpPr/>
          <p:nvPr/>
        </p:nvSpPr>
        <p:spPr>
          <a:xfrm>
            <a:off x="-479090" y="171979"/>
            <a:ext cx="6096000" cy="830997"/>
          </a:xfrm>
          <a:prstGeom prst="rect">
            <a:avLst/>
          </a:prstGeom>
        </p:spPr>
        <p:txBody>
          <a:bodyPr>
            <a:spAutoFit/>
          </a:bodyPr>
          <a:lstStyle/>
          <a:p>
            <a:pPr lvl="1" algn="ctr">
              <a:defRPr/>
            </a:pPr>
            <a:r>
              <a:rPr lang="en-GB" sz="2400" b="1" dirty="0">
                <a:solidFill>
                  <a:srgbClr val="00B050"/>
                </a:solidFill>
                <a:latin typeface="Century Gothic" panose="020B0502020202020204" pitchFamily="34" charset="0"/>
              </a:rPr>
              <a:t>What are Banning Order Offences?</a:t>
            </a:r>
          </a:p>
          <a:p>
            <a:pPr lvl="1" algn="ctr">
              <a:defRPr/>
            </a:pPr>
            <a:endParaRPr lang="en-GB" sz="2400" b="1" dirty="0">
              <a:solidFill>
                <a:prstClr val="black"/>
              </a:solidFill>
              <a:latin typeface="Century Gothic" panose="020B0502020202020204" pitchFamily="34" charset="0"/>
            </a:endParaRPr>
          </a:p>
        </p:txBody>
      </p:sp>
      <p:sp>
        <p:nvSpPr>
          <p:cNvPr id="6" name="Rectangle 5">
            <a:extLst>
              <a:ext uri="{FF2B5EF4-FFF2-40B4-BE49-F238E27FC236}">
                <a16:creationId xmlns:a16="http://schemas.microsoft.com/office/drawing/2014/main" xmlns="" id="{924CFBCD-9BA8-4BFB-B575-D1EB8434A7CC}"/>
              </a:ext>
            </a:extLst>
          </p:cNvPr>
          <p:cNvSpPr/>
          <p:nvPr/>
        </p:nvSpPr>
        <p:spPr>
          <a:xfrm>
            <a:off x="-361103" y="734960"/>
            <a:ext cx="6936194" cy="6247864"/>
          </a:xfrm>
          <a:prstGeom prst="rect">
            <a:avLst/>
          </a:prstGeom>
        </p:spPr>
        <p:txBody>
          <a:bodyPr wrap="square">
            <a:spAutoFit/>
          </a:bodyPr>
          <a:lstStyle/>
          <a:p>
            <a:pPr lvl="1">
              <a:defRPr/>
            </a:pPr>
            <a:r>
              <a:rPr lang="en-GB" b="1" dirty="0">
                <a:solidFill>
                  <a:srgbClr val="00B050"/>
                </a:solidFill>
                <a:latin typeface="Century Gothic" panose="020B0502020202020204" pitchFamily="34" charset="0"/>
              </a:rPr>
              <a:t>Relevant Housing Offences</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cs typeface="Arial" panose="020B0604020202020204" pitchFamily="34" charset="0"/>
              </a:rPr>
              <a:t>Failure to comply with a Prohibition or Emergency Improvement/Prohibition Order under sections 20, 21 and 43 of the Housing Act 2004</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cs typeface="Arial" panose="020B0604020202020204" pitchFamily="34" charset="0"/>
              </a:rPr>
              <a:t>Offences under section 32 of the Regulatory Reform (Fire Safety) Order 2005.</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cs typeface="Arial" panose="020B0604020202020204" pitchFamily="34" charset="0"/>
              </a:rPr>
              <a:t>Offences in relation to licensing &amp; management of HMOs &amp; failure to licence under p3 of HA 2004</a:t>
            </a:r>
          </a:p>
          <a:p>
            <a:pPr marL="742950" lvl="1"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Unlawful/</a:t>
            </a:r>
            <a:r>
              <a:rPr lang="en-GB" sz="1600" dirty="0">
                <a:solidFill>
                  <a:prstClr val="black"/>
                </a:solidFill>
                <a:latin typeface="Century Gothic" panose="020B0502020202020204" pitchFamily="34" charset="0"/>
                <a:cs typeface="Arial" panose="020B0604020202020204" pitchFamily="34" charset="0"/>
              </a:rPr>
              <a:t>eviction or harassment  of a residential occupier in breach of the Protection from Eviction Act 1977 or the Criminal Law Act 1977</a:t>
            </a:r>
          </a:p>
          <a:p>
            <a:pPr lvl="0" algn="ctr">
              <a:defRPr/>
            </a:pPr>
            <a:r>
              <a:rPr lang="en-GB" sz="1600" dirty="0">
                <a:solidFill>
                  <a:prstClr val="black"/>
                </a:solidFill>
                <a:latin typeface="Century Gothic" panose="020B0502020202020204" pitchFamily="34" charset="0"/>
              </a:rPr>
              <a:t> </a:t>
            </a:r>
          </a:p>
          <a:p>
            <a:pPr lvl="0">
              <a:defRPr/>
            </a:pPr>
            <a:r>
              <a:rPr lang="en-GB" b="1" dirty="0">
                <a:solidFill>
                  <a:srgbClr val="00B050"/>
                </a:solidFill>
                <a:latin typeface="Century Gothic" panose="020B0502020202020204" pitchFamily="34" charset="0"/>
              </a:rPr>
              <a:t>       Immigration Offences</a:t>
            </a:r>
          </a:p>
          <a:p>
            <a:pPr marL="742950" lvl="1"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Letting to someone disqualified from renting as a result of their immigration status </a:t>
            </a:r>
          </a:p>
          <a:p>
            <a:pPr marL="742950" lvl="1" indent="-285750">
              <a:buFont typeface="Wingdings" panose="05000000000000000000" pitchFamily="2" charset="2"/>
              <a:buChar char="§"/>
              <a:defRPr/>
            </a:pPr>
            <a:endParaRPr lang="en-GB" sz="1600" b="1" dirty="0">
              <a:solidFill>
                <a:prstClr val="black"/>
              </a:solidFill>
              <a:latin typeface="Century Gothic" panose="020B0502020202020204" pitchFamily="34" charset="0"/>
            </a:endParaRPr>
          </a:p>
          <a:p>
            <a:pPr lvl="1">
              <a:defRPr/>
            </a:pPr>
            <a:r>
              <a:rPr lang="en-GB" b="1" dirty="0">
                <a:solidFill>
                  <a:srgbClr val="00B050"/>
                </a:solidFill>
                <a:latin typeface="Century Gothic" panose="020B0502020202020204" pitchFamily="34" charset="0"/>
              </a:rPr>
              <a:t>Serious Criminal Offences</a:t>
            </a:r>
            <a:endParaRPr lang="en-GB" altLang="en-US" dirty="0">
              <a:solidFill>
                <a:srgbClr val="00B050"/>
              </a:solidFill>
              <a:latin typeface="Century Gothic" panose="020B0502020202020204" pitchFamily="34" charset="0"/>
              <a:cs typeface="Arial" panose="020B0604020202020204" pitchFamily="34" charset="0"/>
            </a:endParaRPr>
          </a:p>
          <a:p>
            <a:pPr marL="742950" lvl="1"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Fraud offences</a:t>
            </a:r>
          </a:p>
          <a:p>
            <a:pPr marL="742950" lvl="1" indent="-285750">
              <a:buFont typeface="Wingdings" panose="05000000000000000000" pitchFamily="2" charset="2"/>
              <a:buChar char="§"/>
              <a:defRPr/>
            </a:pPr>
            <a:r>
              <a:rPr lang="en-GB" altLang="en-US" sz="1600" dirty="0">
                <a:solidFill>
                  <a:prstClr val="black"/>
                </a:solidFill>
                <a:latin typeface="Century Gothic" panose="020B0502020202020204" pitchFamily="34" charset="0"/>
                <a:cs typeface="Arial" panose="020B0604020202020204" pitchFamily="34" charset="0"/>
              </a:rPr>
              <a:t>Violence &amp; sexual offences</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cs typeface="Arial" panose="020B0604020202020204" pitchFamily="34" charset="0"/>
              </a:rPr>
              <a:t>Offences relating to the production, possession or supply of drugs</a:t>
            </a:r>
          </a:p>
          <a:p>
            <a:pPr marL="742950" lvl="1" indent="-285750">
              <a:buFont typeface="Wingdings" panose="05000000000000000000" pitchFamily="2" charset="2"/>
              <a:buChar char="§"/>
              <a:defRPr/>
            </a:pPr>
            <a:r>
              <a:rPr lang="en-GB" sz="1600" dirty="0">
                <a:solidFill>
                  <a:prstClr val="black"/>
                </a:solidFill>
                <a:latin typeface="Century Gothic" panose="020B0502020202020204" pitchFamily="34" charset="0"/>
                <a:cs typeface="Arial" panose="020B0604020202020204" pitchFamily="34" charset="0"/>
              </a:rPr>
              <a:t>Offences of stalking, harassment, property damage, theft, blackmail, handling stolen goods</a:t>
            </a:r>
          </a:p>
          <a:p>
            <a:pPr lvl="0" algn="ctr">
              <a:defRPr/>
            </a:pPr>
            <a:r>
              <a:rPr lang="en-GB" sz="1400" dirty="0">
                <a:solidFill>
                  <a:prstClr val="black"/>
                </a:solidFill>
                <a:latin typeface="Century Gothic" panose="020B0502020202020204" pitchFamily="34" charset="0"/>
                <a:cs typeface="Arial" panose="020B0604020202020204" pitchFamily="34" charset="0"/>
              </a:rPr>
              <a:t> </a:t>
            </a:r>
          </a:p>
          <a:p>
            <a:pPr lvl="0" algn="ctr">
              <a:defRPr/>
            </a:pPr>
            <a:r>
              <a:rPr lang="en-GB" altLang="en-US" sz="1200" dirty="0">
                <a:solidFill>
                  <a:prstClr val="black"/>
                </a:solidFill>
                <a:latin typeface="Century Gothic" panose="020B0502020202020204" pitchFamily="34" charset="0"/>
                <a:cs typeface="Arial" panose="020B0604020202020204" pitchFamily="34" charset="0"/>
              </a:rPr>
              <a:t>       </a:t>
            </a:r>
            <a:endParaRPr lang="en-GB" sz="1200" dirty="0">
              <a:solidFill>
                <a:prstClr val="black"/>
              </a:solidFill>
              <a:latin typeface="Century Gothic" panose="020B0502020202020204" pitchFamily="34" charset="0"/>
            </a:endParaRPr>
          </a:p>
        </p:txBody>
      </p:sp>
      <p:sp>
        <p:nvSpPr>
          <p:cNvPr id="9" name="TextBox 8">
            <a:extLst>
              <a:ext uri="{FF2B5EF4-FFF2-40B4-BE49-F238E27FC236}">
                <a16:creationId xmlns:a16="http://schemas.microsoft.com/office/drawing/2014/main" xmlns="" id="{DE9F88CA-22B4-4A5B-A99B-DBEB2BE4840C}"/>
              </a:ext>
            </a:extLst>
          </p:cNvPr>
          <p:cNvSpPr txBox="1"/>
          <p:nvPr/>
        </p:nvSpPr>
        <p:spPr>
          <a:xfrm>
            <a:off x="6459524" y="5176007"/>
            <a:ext cx="5578678" cy="1323439"/>
          </a:xfrm>
          <a:prstGeom prst="rect">
            <a:avLst/>
          </a:prstGeom>
          <a:noFill/>
        </p:spPr>
        <p:txBody>
          <a:bodyPr wrap="square" rtlCol="0">
            <a:spAutoFit/>
          </a:bodyPr>
          <a:lstStyle/>
          <a:p>
            <a:r>
              <a:rPr lang="en-GB" altLang="en-US" sz="1600" dirty="0">
                <a:solidFill>
                  <a:prstClr val="black"/>
                </a:solidFill>
                <a:latin typeface="Century Gothic" panose="020B0502020202020204" pitchFamily="34" charset="0"/>
                <a:cs typeface="Arial" panose="020B0604020202020204" pitchFamily="34" charset="0"/>
              </a:rPr>
              <a:t> Those given banning orders will not be able to earn income from lettings for a minimum of 12 months. Breaching a banning order will mean a prison sentence of up to 6 months or an unlimited fine or both</a:t>
            </a:r>
            <a:r>
              <a:rPr lang="en-GB" sz="1600" dirty="0">
                <a:solidFill>
                  <a:prstClr val="black"/>
                </a:solidFill>
                <a:latin typeface="Century Gothic" panose="020B0502020202020204" pitchFamily="34" charset="0"/>
              </a:rPr>
              <a:t> </a:t>
            </a:r>
            <a:endParaRPr lang="en-GB" sz="1600" dirty="0"/>
          </a:p>
        </p:txBody>
      </p:sp>
    </p:spTree>
    <p:extLst>
      <p:ext uri="{BB962C8B-B14F-4D97-AF65-F5344CB8AC3E}">
        <p14:creationId xmlns:p14="http://schemas.microsoft.com/office/powerpoint/2010/main" val="564682249"/>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1">
            <a:extLst>
              <a:ext uri="{FF2B5EF4-FFF2-40B4-BE49-F238E27FC236}">
                <a16:creationId xmlns:a16="http://schemas.microsoft.com/office/drawing/2014/main" xmlns="" id="{233F6408-E1FB-40EE-933F-488D38CCC73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4" name="Freeform 23">
            <a:extLst>
              <a:ext uri="{FF2B5EF4-FFF2-40B4-BE49-F238E27FC236}">
                <a16:creationId xmlns:a16="http://schemas.microsoft.com/office/drawing/2014/main" xmlns="" id="{F055C0C5-567C-4C02-83F3-B427BC74069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4637005" cy="6858000"/>
          </a:xfrm>
          <a:custGeom>
            <a:avLst/>
            <a:gdLst>
              <a:gd name="connsiteX0" fmla="*/ 0 w 4637005"/>
              <a:gd name="connsiteY0" fmla="*/ 0 h 6858000"/>
              <a:gd name="connsiteX1" fmla="*/ 4637005 w 4637005"/>
              <a:gd name="connsiteY1" fmla="*/ 0 h 6858000"/>
              <a:gd name="connsiteX2" fmla="*/ 4637005 w 4637005"/>
              <a:gd name="connsiteY2" fmla="*/ 1900238 h 6858000"/>
              <a:gd name="connsiteX3" fmla="*/ 4266589 w 4637005"/>
              <a:gd name="connsiteY3" fmla="*/ 2178050 h 6858000"/>
              <a:gd name="connsiteX4" fmla="*/ 4262355 w 4637005"/>
              <a:gd name="connsiteY4" fmla="*/ 2184400 h 6858000"/>
              <a:gd name="connsiteX5" fmla="*/ 4256005 w 4637005"/>
              <a:gd name="connsiteY5" fmla="*/ 2193925 h 6858000"/>
              <a:gd name="connsiteX6" fmla="*/ 4249655 w 4637005"/>
              <a:gd name="connsiteY6" fmla="*/ 2201863 h 6858000"/>
              <a:gd name="connsiteX7" fmla="*/ 4249655 w 4637005"/>
              <a:gd name="connsiteY7" fmla="*/ 2211388 h 6858000"/>
              <a:gd name="connsiteX8" fmla="*/ 4249655 w 4637005"/>
              <a:gd name="connsiteY8" fmla="*/ 2220913 h 6858000"/>
              <a:gd name="connsiteX9" fmla="*/ 4256005 w 4637005"/>
              <a:gd name="connsiteY9" fmla="*/ 2228850 h 6858000"/>
              <a:gd name="connsiteX10" fmla="*/ 4262355 w 4637005"/>
              <a:gd name="connsiteY10" fmla="*/ 2238375 h 6858000"/>
              <a:gd name="connsiteX11" fmla="*/ 4266589 w 4637005"/>
              <a:gd name="connsiteY11" fmla="*/ 2244725 h 6858000"/>
              <a:gd name="connsiteX12" fmla="*/ 4637005 w 4637005"/>
              <a:gd name="connsiteY12" fmla="*/ 2522538 h 6858000"/>
              <a:gd name="connsiteX13" fmla="*/ 4637005 w 4637005"/>
              <a:gd name="connsiteY13" fmla="*/ 6858000 h 6858000"/>
              <a:gd name="connsiteX14" fmla="*/ 0 w 4637005"/>
              <a:gd name="connsiteY1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37005" h="6858000">
                <a:moveTo>
                  <a:pt x="0" y="0"/>
                </a:moveTo>
                <a:lnTo>
                  <a:pt x="4637005" y="0"/>
                </a:lnTo>
                <a:lnTo>
                  <a:pt x="4637005" y="1900238"/>
                </a:lnTo>
                <a:lnTo>
                  <a:pt x="4266589" y="2178050"/>
                </a:lnTo>
                <a:lnTo>
                  <a:pt x="4262355" y="2184400"/>
                </a:lnTo>
                <a:lnTo>
                  <a:pt x="4256005" y="2193925"/>
                </a:lnTo>
                <a:lnTo>
                  <a:pt x="4249655" y="2201863"/>
                </a:lnTo>
                <a:lnTo>
                  <a:pt x="4249655" y="2211388"/>
                </a:lnTo>
                <a:lnTo>
                  <a:pt x="4249655" y="2220913"/>
                </a:lnTo>
                <a:lnTo>
                  <a:pt x="4256005" y="2228850"/>
                </a:lnTo>
                <a:lnTo>
                  <a:pt x="4262355" y="2238375"/>
                </a:lnTo>
                <a:lnTo>
                  <a:pt x="4266589" y="2244725"/>
                </a:lnTo>
                <a:lnTo>
                  <a:pt x="4637005" y="2522538"/>
                </a:lnTo>
                <a:lnTo>
                  <a:pt x="463700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xmlns="" id="{19A1050E-E15F-4912-B5CD-407B38BD4A75}"/>
              </a:ext>
            </a:extLst>
          </p:cNvPr>
          <p:cNvSpPr>
            <a:spLocks noGrp="1"/>
          </p:cNvSpPr>
          <p:nvPr>
            <p:ph type="title"/>
          </p:nvPr>
        </p:nvSpPr>
        <p:spPr>
          <a:xfrm>
            <a:off x="117987" y="117987"/>
            <a:ext cx="4414684" cy="1572701"/>
          </a:xfrm>
        </p:spPr>
        <p:txBody>
          <a:bodyPr>
            <a:noAutofit/>
          </a:bodyPr>
          <a:lstStyle/>
          <a:p>
            <a:pPr algn="ctr"/>
            <a:r>
              <a:rPr lang="en-GB" altLang="en-US" sz="2400" b="1" dirty="0">
                <a:solidFill>
                  <a:srgbClr val="00B050"/>
                </a:solidFill>
                <a:latin typeface="Century Gothic" panose="020B0502020202020204" pitchFamily="34" charset="0"/>
                <a:cs typeface="Arial" panose="020B0604020202020204" pitchFamily="34" charset="0"/>
              </a:rPr>
              <a:t>Civil Penalties &amp; RRO Orders</a:t>
            </a:r>
            <a:br>
              <a:rPr lang="en-GB" altLang="en-US" sz="2400" b="1" dirty="0">
                <a:solidFill>
                  <a:srgbClr val="00B050"/>
                </a:solidFill>
                <a:latin typeface="Century Gothic" panose="020B0502020202020204" pitchFamily="34" charset="0"/>
                <a:cs typeface="Arial" panose="020B0604020202020204" pitchFamily="34" charset="0"/>
              </a:rPr>
            </a:br>
            <a:r>
              <a:rPr lang="en-GB" altLang="en-US" sz="2400" b="1" dirty="0">
                <a:solidFill>
                  <a:srgbClr val="00B050"/>
                </a:solidFill>
                <a:latin typeface="Century Gothic" panose="020B0502020202020204" pitchFamily="34" charset="0"/>
                <a:cs typeface="Arial" panose="020B0604020202020204" pitchFamily="34" charset="0"/>
              </a:rPr>
              <a:t/>
            </a:r>
            <a:br>
              <a:rPr lang="en-GB" altLang="en-US" sz="2400" b="1" dirty="0">
                <a:solidFill>
                  <a:srgbClr val="00B050"/>
                </a:solidFill>
                <a:latin typeface="Century Gothic" panose="020B0502020202020204" pitchFamily="34" charset="0"/>
                <a:cs typeface="Arial" panose="020B0604020202020204" pitchFamily="34" charset="0"/>
              </a:rPr>
            </a:br>
            <a:r>
              <a:rPr lang="en-GB" altLang="en-US" sz="2400" b="1" dirty="0">
                <a:solidFill>
                  <a:srgbClr val="00B050"/>
                </a:solidFill>
                <a:latin typeface="Century Gothic" panose="020B0502020202020204" pitchFamily="34" charset="0"/>
                <a:cs typeface="Arial" panose="020B0604020202020204" pitchFamily="34" charset="0"/>
              </a:rPr>
              <a:t>Landlords BEWARE</a:t>
            </a:r>
            <a:endParaRPr lang="en-GB" sz="2400" dirty="0"/>
          </a:p>
        </p:txBody>
      </p:sp>
      <p:sp>
        <p:nvSpPr>
          <p:cNvPr id="17" name="Content Placeholder 8">
            <a:extLst>
              <a:ext uri="{FF2B5EF4-FFF2-40B4-BE49-F238E27FC236}">
                <a16:creationId xmlns:a16="http://schemas.microsoft.com/office/drawing/2014/main" xmlns="" id="{C0135125-CAB4-473A-A119-AE86815E0C51}"/>
              </a:ext>
            </a:extLst>
          </p:cNvPr>
          <p:cNvSpPr>
            <a:spLocks noGrp="1"/>
          </p:cNvSpPr>
          <p:nvPr>
            <p:ph idx="1"/>
          </p:nvPr>
        </p:nvSpPr>
        <p:spPr>
          <a:xfrm>
            <a:off x="209725" y="1825625"/>
            <a:ext cx="4236440" cy="4351338"/>
          </a:xfrm>
        </p:spPr>
        <p:txBody>
          <a:bodyPr>
            <a:normAutofit/>
          </a:bodyPr>
          <a:lstStyle/>
          <a:p>
            <a:pPr marL="0" lvl="0" indent="0">
              <a:lnSpc>
                <a:spcPct val="100000"/>
              </a:lnSpc>
              <a:spcBef>
                <a:spcPts val="0"/>
              </a:spcBef>
              <a:buNone/>
            </a:pPr>
            <a:r>
              <a:rPr lang="en-US" sz="1900" dirty="0">
                <a:solidFill>
                  <a:prstClr val="black"/>
                </a:solidFill>
                <a:latin typeface="Century Gothic" panose="020B0502020202020204" pitchFamily="34" charset="0"/>
              </a:rPr>
              <a:t>In May 2018 five Leeds renters notified their council about their HMO which was not licensed while living there for 8 months. </a:t>
            </a:r>
          </a:p>
          <a:p>
            <a:pPr marL="0" lvl="0" indent="0">
              <a:lnSpc>
                <a:spcPct val="100000"/>
              </a:lnSpc>
              <a:spcBef>
                <a:spcPts val="0"/>
              </a:spcBef>
              <a:buNone/>
            </a:pPr>
            <a:endParaRPr lang="en-US" sz="1900" dirty="0">
              <a:solidFill>
                <a:prstClr val="black"/>
              </a:solidFill>
              <a:latin typeface="Century Gothic" panose="020B0502020202020204" pitchFamily="34" charset="0"/>
            </a:endParaRPr>
          </a:p>
          <a:p>
            <a:pPr marL="0" lvl="0" indent="0">
              <a:lnSpc>
                <a:spcPct val="100000"/>
              </a:lnSpc>
              <a:spcBef>
                <a:spcPts val="0"/>
              </a:spcBef>
              <a:buNone/>
            </a:pPr>
            <a:r>
              <a:rPr lang="en-US" sz="1900" dirty="0">
                <a:solidFill>
                  <a:prstClr val="black"/>
                </a:solidFill>
                <a:latin typeface="Century Gothic" panose="020B0502020202020204" pitchFamily="34" charset="0"/>
              </a:rPr>
              <a:t>The council encouraged them to apply for a RRO, they were awarded £15K, the council would have also served a CPN for non-licensing of the HMO.</a:t>
            </a:r>
          </a:p>
          <a:p>
            <a:endParaRPr lang="en-US" sz="1800" dirty="0"/>
          </a:p>
          <a:p>
            <a:endParaRPr lang="en-US" sz="1800" dirty="0"/>
          </a:p>
        </p:txBody>
      </p:sp>
      <p:sp>
        <p:nvSpPr>
          <p:cNvPr id="16" name="Rounded Rectangle 17">
            <a:extLst>
              <a:ext uri="{FF2B5EF4-FFF2-40B4-BE49-F238E27FC236}">
                <a16:creationId xmlns:a16="http://schemas.microsoft.com/office/drawing/2014/main" xmlns="" id="{E48B6BD6-5DED-4B86-A4B3-D35037F68FC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278945" y="958640"/>
            <a:ext cx="6269591" cy="4945244"/>
          </a:xfrm>
          <a:prstGeom prst="roundRect">
            <a:avLst>
              <a:gd name="adj" fmla="val 3513"/>
            </a:avLst>
          </a:prstGeom>
          <a:solidFill>
            <a:srgbClr val="FFFFFF"/>
          </a:solidFill>
          <a:ln w="15875">
            <a:solidFill>
              <a:srgbClr val="633B4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Content Placeholder 3">
            <a:extLst>
              <a:ext uri="{FF2B5EF4-FFF2-40B4-BE49-F238E27FC236}">
                <a16:creationId xmlns:a16="http://schemas.microsoft.com/office/drawing/2014/main" xmlns="" id="{A3BD68D8-E195-4945-9F3E-435F3352201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3" b="-3"/>
          <a:stretch/>
        </p:blipFill>
        <p:spPr>
          <a:xfrm>
            <a:off x="5603706" y="1258529"/>
            <a:ext cx="5638853" cy="4330205"/>
          </a:xfrm>
          <a:prstGeom prst="rect">
            <a:avLst/>
          </a:prstGeom>
        </p:spPr>
      </p:pic>
      <p:sp>
        <p:nvSpPr>
          <p:cNvPr id="5" name="Rectangle 4">
            <a:extLst>
              <a:ext uri="{FF2B5EF4-FFF2-40B4-BE49-F238E27FC236}">
                <a16:creationId xmlns:a16="http://schemas.microsoft.com/office/drawing/2014/main" xmlns="" id="{08096BFB-3693-4AB5-8B41-EA6CA30C7AF2}"/>
              </a:ext>
            </a:extLst>
          </p:cNvPr>
          <p:cNvSpPr/>
          <p:nvPr/>
        </p:nvSpPr>
        <p:spPr>
          <a:xfrm>
            <a:off x="10262094" y="6046079"/>
            <a:ext cx="1795682"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2018</a:t>
            </a:r>
          </a:p>
        </p:txBody>
      </p:sp>
    </p:spTree>
    <p:extLst>
      <p:ext uri="{BB962C8B-B14F-4D97-AF65-F5344CB8AC3E}">
        <p14:creationId xmlns:p14="http://schemas.microsoft.com/office/powerpoint/2010/main" val="245199494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xmlns="" id="{39B7FDC9-F0CE-43A7-9F2A-83DD09DC345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1047624" y="2265037"/>
            <a:ext cx="10125012"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Image result for epc">
            <a:extLst>
              <a:ext uri="{FF2B5EF4-FFF2-40B4-BE49-F238E27FC236}">
                <a16:creationId xmlns:a16="http://schemas.microsoft.com/office/drawing/2014/main" xmlns="" id="{01751437-2260-45E9-BF6E-955376DF3BBD}"/>
              </a:ext>
            </a:extLst>
          </p:cNvPr>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108157" y="3292774"/>
            <a:ext cx="2666210" cy="215429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70771345-BA18-4240-9993-48A6DD48EA79}"/>
              </a:ext>
            </a:extLst>
          </p:cNvPr>
          <p:cNvSpPr/>
          <p:nvPr/>
        </p:nvSpPr>
        <p:spPr>
          <a:xfrm>
            <a:off x="235973" y="308758"/>
            <a:ext cx="11847871" cy="1538883"/>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2018                         </a:t>
            </a:r>
          </a:p>
          <a:p>
            <a:pPr marL="419100" lvl="1">
              <a:defRPr/>
            </a:pPr>
            <a:r>
              <a:rPr lang="en-GB" sz="1600" b="1" dirty="0">
                <a:solidFill>
                  <a:srgbClr val="00B050"/>
                </a:solidFill>
                <a:latin typeface="Century Gothic" panose="020B0502020202020204" pitchFamily="34" charset="0"/>
              </a:rPr>
              <a:t>   </a:t>
            </a:r>
          </a:p>
          <a:p>
            <a:r>
              <a:rPr lang="en-GB" b="1" dirty="0">
                <a:solidFill>
                  <a:srgbClr val="00B050"/>
                </a:solidFill>
                <a:latin typeface="Century Gothic" panose="020B0502020202020204" pitchFamily="34" charset="0"/>
              </a:rPr>
              <a:t>From 1</a:t>
            </a:r>
            <a:r>
              <a:rPr lang="en-GB" b="1" baseline="30000" dirty="0">
                <a:solidFill>
                  <a:srgbClr val="00B050"/>
                </a:solidFill>
                <a:latin typeface="Century Gothic" panose="020B0502020202020204" pitchFamily="34" charset="0"/>
              </a:rPr>
              <a:t>st</a:t>
            </a:r>
            <a:r>
              <a:rPr lang="en-GB" b="1" dirty="0">
                <a:solidFill>
                  <a:srgbClr val="00B050"/>
                </a:solidFill>
                <a:latin typeface="Century Gothic" panose="020B0502020202020204" pitchFamily="34" charset="0"/>
              </a:rPr>
              <a:t> April 2018 no new tenancies can be granted on F or below EPC rated properties. This extends to all properties from 1</a:t>
            </a:r>
            <a:r>
              <a:rPr lang="en-GB" b="1" baseline="30000" dirty="0">
                <a:solidFill>
                  <a:srgbClr val="00B050"/>
                </a:solidFill>
                <a:latin typeface="Century Gothic" panose="020B0502020202020204" pitchFamily="34" charset="0"/>
              </a:rPr>
              <a:t>st</a:t>
            </a:r>
            <a:r>
              <a:rPr lang="en-GB" b="1" dirty="0">
                <a:solidFill>
                  <a:srgbClr val="00B050"/>
                </a:solidFill>
                <a:latin typeface="Century Gothic" panose="020B0502020202020204" pitchFamily="34" charset="0"/>
              </a:rPr>
              <a:t> April 2020</a:t>
            </a:r>
          </a:p>
          <a:p>
            <a:pPr lvl="0"/>
            <a:endParaRPr lang="en-GB" b="1" dirty="0">
              <a:solidFill>
                <a:srgbClr val="00B050"/>
              </a:solidFill>
              <a:latin typeface="Century Gothic" panose="020B0502020202020204" pitchFamily="34" charset="0"/>
            </a:endParaRPr>
          </a:p>
        </p:txBody>
      </p:sp>
      <p:sp>
        <p:nvSpPr>
          <p:cNvPr id="6" name="Rectangle 5">
            <a:extLst>
              <a:ext uri="{FF2B5EF4-FFF2-40B4-BE49-F238E27FC236}">
                <a16:creationId xmlns:a16="http://schemas.microsoft.com/office/drawing/2014/main" xmlns="" id="{155C7522-F34F-4392-A01D-3408C5BBFE9C}"/>
              </a:ext>
            </a:extLst>
          </p:cNvPr>
          <p:cNvSpPr/>
          <p:nvPr/>
        </p:nvSpPr>
        <p:spPr>
          <a:xfrm>
            <a:off x="10363200" y="6124338"/>
            <a:ext cx="2025445"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2018</a:t>
            </a:r>
          </a:p>
        </p:txBody>
      </p:sp>
      <p:sp>
        <p:nvSpPr>
          <p:cNvPr id="8" name="Rectangle 7">
            <a:extLst>
              <a:ext uri="{FF2B5EF4-FFF2-40B4-BE49-F238E27FC236}">
                <a16:creationId xmlns:a16="http://schemas.microsoft.com/office/drawing/2014/main" xmlns="" id="{2653DFED-27FE-4CC2-AE8D-0C21C05E8599}"/>
              </a:ext>
            </a:extLst>
          </p:cNvPr>
          <p:cNvSpPr/>
          <p:nvPr/>
        </p:nvSpPr>
        <p:spPr>
          <a:xfrm>
            <a:off x="2733366" y="2260598"/>
            <a:ext cx="9350478" cy="3293209"/>
          </a:xfrm>
          <a:prstGeom prst="rect">
            <a:avLst/>
          </a:prstGeom>
        </p:spPr>
        <p:txBody>
          <a:bodyPr wrap="square">
            <a:spAutoFit/>
          </a:bodyPr>
          <a:lstStyle/>
          <a:p>
            <a:r>
              <a:rPr lang="en-GB" sz="1600" dirty="0">
                <a:latin typeface="Century Gothic" panose="020B0502020202020204" pitchFamily="34" charset="0"/>
              </a:rPr>
              <a:t>From the 1</a:t>
            </a:r>
            <a:r>
              <a:rPr lang="en-GB" sz="1600" baseline="30000" dirty="0">
                <a:latin typeface="Century Gothic" panose="020B0502020202020204" pitchFamily="34" charset="0"/>
              </a:rPr>
              <a:t>st</a:t>
            </a:r>
            <a:r>
              <a:rPr lang="en-GB" sz="1600" dirty="0">
                <a:latin typeface="Century Gothic" panose="020B0502020202020204" pitchFamily="34" charset="0"/>
              </a:rPr>
              <a:t> April 2019,government requires landlords to pay for energy efficiency upgrades  to a minimum of £3.5K </a:t>
            </a:r>
            <a:r>
              <a:rPr lang="en-GB" sz="1600" dirty="0" err="1">
                <a:latin typeface="Century Gothic" panose="020B0502020202020204" pitchFamily="34" charset="0"/>
              </a:rPr>
              <a:t>incl</a:t>
            </a:r>
            <a:r>
              <a:rPr lang="en-GB" sz="1600" dirty="0">
                <a:latin typeface="Century Gothic" panose="020B0502020202020204" pitchFamily="34" charset="0"/>
              </a:rPr>
              <a:t> VAT per property. Where this expenditure does not trigger an E rating or above, landlords can register for a 5-year exemption. Furthermore, an exemption can be applied for, if a landlord can provide 3 estimates stating the installation of the cheapest energy efficiency measure would cost £3.5K or more. </a:t>
            </a:r>
          </a:p>
          <a:p>
            <a:endParaRPr lang="en-GB" sz="1600" dirty="0">
              <a:latin typeface="Century Gothic" panose="020B0502020202020204" pitchFamily="34" charset="0"/>
            </a:endParaRPr>
          </a:p>
          <a:p>
            <a:pPr lvl="0"/>
            <a:r>
              <a:rPr lang="en-GB" sz="1600" dirty="0">
                <a:solidFill>
                  <a:prstClr val="black"/>
                </a:solidFill>
                <a:latin typeface="Century Gothic" panose="020B0502020202020204" pitchFamily="34" charset="0"/>
              </a:rPr>
              <a:t>Landlords can still apply for an exemption if the tenant refuses to have the work done. </a:t>
            </a:r>
          </a:p>
          <a:p>
            <a:pPr lvl="0"/>
            <a:endParaRPr lang="en-GB" sz="1600" dirty="0">
              <a:solidFill>
                <a:prstClr val="black"/>
              </a:solidFill>
              <a:latin typeface="Century Gothic" panose="020B0502020202020204" pitchFamily="34" charset="0"/>
            </a:endParaRPr>
          </a:p>
          <a:p>
            <a:pPr lvl="0"/>
            <a:r>
              <a:rPr lang="en-GB" sz="1600" dirty="0">
                <a:solidFill>
                  <a:prstClr val="black"/>
                </a:solidFill>
                <a:latin typeface="Century Gothic" panose="020B0502020202020204" pitchFamily="34" charset="0"/>
              </a:rPr>
              <a:t>The ‘no cost to the landlord’ 5 year exemption has been removed and all existing properties with this exemption need to comply with the £3.5K cap after 31 March 2020</a:t>
            </a:r>
          </a:p>
          <a:p>
            <a:pPr lvl="0"/>
            <a:r>
              <a:rPr lang="en-GB" sz="1600" dirty="0">
                <a:solidFill>
                  <a:prstClr val="black"/>
                </a:solidFill>
                <a:latin typeface="Century Gothic" panose="020B0502020202020204" pitchFamily="34" charset="0"/>
              </a:rPr>
              <a:t> </a:t>
            </a:r>
          </a:p>
          <a:p>
            <a:pPr lvl="0"/>
            <a:r>
              <a:rPr lang="en-GB" sz="1600" dirty="0">
                <a:solidFill>
                  <a:prstClr val="black"/>
                </a:solidFill>
                <a:latin typeface="Century Gothic" panose="020B0502020202020204" pitchFamily="34" charset="0"/>
              </a:rPr>
              <a:t>Not having an EPC can result in a fine of up to £4K, if the period of non-compliance is over 3 months </a:t>
            </a:r>
          </a:p>
        </p:txBody>
      </p:sp>
    </p:spTree>
    <p:extLst>
      <p:ext uri="{BB962C8B-B14F-4D97-AF65-F5344CB8AC3E}">
        <p14:creationId xmlns:p14="http://schemas.microsoft.com/office/powerpoint/2010/main" val="228425743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93BEFA74-CDD7-4AAE-8851-73DF19F4DB51}"/>
              </a:ext>
            </a:extLst>
          </p:cNvPr>
          <p:cNvSpPr/>
          <p:nvPr/>
        </p:nvSpPr>
        <p:spPr>
          <a:xfrm>
            <a:off x="148490" y="348176"/>
            <a:ext cx="11545763" cy="6401753"/>
          </a:xfrm>
          <a:prstGeom prst="rect">
            <a:avLst/>
          </a:prstGeom>
        </p:spPr>
        <p:txBody>
          <a:bodyPr wrap="square">
            <a:spAutoFit/>
          </a:bodyPr>
          <a:lstStyle/>
          <a:p>
            <a:pPr marL="419100" lvl="1">
              <a:defRPr/>
            </a:pPr>
            <a:r>
              <a:rPr lang="en-GB" altLang="en-US" sz="2400" b="1" dirty="0">
                <a:solidFill>
                  <a:srgbClr val="00B050"/>
                </a:solidFill>
                <a:latin typeface="Century Gothic" panose="020B0502020202020204" pitchFamily="34" charset="0"/>
              </a:rPr>
              <a:t>Legislative changes 2018 </a:t>
            </a:r>
          </a:p>
          <a:p>
            <a:pPr marL="419100" lvl="1">
              <a:defRPr/>
            </a:pPr>
            <a:endParaRPr lang="en-GB" altLang="en-US" sz="2400" b="1" dirty="0">
              <a:solidFill>
                <a:srgbClr val="00B050"/>
              </a:solidFill>
              <a:latin typeface="Century Gothic" panose="020B0502020202020204" pitchFamily="34" charset="0"/>
            </a:endParaRPr>
          </a:p>
          <a:p>
            <a:pPr marL="419100" lvl="1">
              <a:defRPr/>
            </a:pPr>
            <a:r>
              <a:rPr lang="en-US" b="1" dirty="0">
                <a:solidFill>
                  <a:srgbClr val="00B050"/>
                </a:solidFill>
                <a:latin typeface="Century Gothic" panose="020B0502020202020204" pitchFamily="34" charset="0"/>
              </a:rPr>
              <a:t>      Homelessness </a:t>
            </a:r>
            <a:r>
              <a:rPr lang="en-GB" b="1" dirty="0">
                <a:solidFill>
                  <a:srgbClr val="00B050"/>
                </a:solidFill>
                <a:latin typeface="Century Gothic" panose="020B0502020202020204" pitchFamily="34" charset="0"/>
              </a:rPr>
              <a:t>Reduction Act 2018 </a:t>
            </a:r>
            <a:r>
              <a:rPr lang="en-GB" sz="1600" dirty="0">
                <a:latin typeface="Century Gothic" panose="020B0502020202020204" pitchFamily="34" charset="0"/>
              </a:rPr>
              <a:t>Extended the council‘s duties to those who are homeless or</a:t>
            </a:r>
          </a:p>
          <a:p>
            <a:pPr marL="419100" lvl="1">
              <a:defRPr/>
            </a:pPr>
            <a:r>
              <a:rPr lang="en-GB" sz="1600" dirty="0">
                <a:latin typeface="Century Gothic" panose="020B0502020202020204" pitchFamily="34" charset="0"/>
              </a:rPr>
              <a:t>       threatened with homelessness.  Councils now have a legal duty to prevent homelessness &amp; must spend up</a:t>
            </a:r>
          </a:p>
          <a:p>
            <a:pPr marL="419100" lvl="1">
              <a:defRPr/>
            </a:pPr>
            <a:r>
              <a:rPr lang="en-GB" sz="1600" dirty="0">
                <a:latin typeface="Century Gothic" panose="020B0502020202020204" pitchFamily="34" charset="0"/>
              </a:rPr>
              <a:t>       to 56 days in trying to prevent evictions under s21by working with both the landlord and tenant to find other</a:t>
            </a:r>
          </a:p>
          <a:p>
            <a:pPr marL="419100" lvl="1">
              <a:defRPr/>
            </a:pPr>
            <a:r>
              <a:rPr lang="en-GB" sz="1600" dirty="0">
                <a:latin typeface="Century Gothic" panose="020B0502020202020204" pitchFamily="34" charset="0"/>
              </a:rPr>
              <a:t>      outcomes. </a:t>
            </a:r>
            <a:endParaRPr lang="en-GB" altLang="en-US" sz="1600" b="1" dirty="0">
              <a:latin typeface="Century Gothic" panose="020B0502020202020204" pitchFamily="34" charset="0"/>
            </a:endParaRPr>
          </a:p>
          <a:p>
            <a:pPr marL="742950" lvl="1" indent="-285750">
              <a:buFont typeface="Wingdings" panose="05000000000000000000" pitchFamily="2" charset="2"/>
              <a:buChar char="§"/>
              <a:defRPr/>
            </a:pPr>
            <a:endParaRPr lang="en-GB" b="1" dirty="0">
              <a:solidFill>
                <a:prstClr val="black"/>
              </a:solidFill>
              <a:latin typeface="Century Gothic" panose="020B0502020202020204" pitchFamily="34" charset="0"/>
            </a:endParaRPr>
          </a:p>
          <a:p>
            <a:pPr lvl="1">
              <a:defRPr/>
            </a:pPr>
            <a:r>
              <a:rPr lang="en-GB" b="1" dirty="0">
                <a:solidFill>
                  <a:srgbClr val="00B050"/>
                </a:solidFill>
                <a:latin typeface="Century Gothic" panose="020B0502020202020204" pitchFamily="34" charset="0"/>
              </a:rPr>
              <a:t>     Gas Installation Boiler Requirement, 6</a:t>
            </a:r>
            <a:r>
              <a:rPr lang="en-GB" b="1" baseline="30000" dirty="0">
                <a:solidFill>
                  <a:srgbClr val="00B050"/>
                </a:solidFill>
                <a:latin typeface="Century Gothic" panose="020B0502020202020204" pitchFamily="34" charset="0"/>
              </a:rPr>
              <a:t>th</a:t>
            </a:r>
            <a:r>
              <a:rPr lang="en-GB" b="1" dirty="0">
                <a:solidFill>
                  <a:srgbClr val="00B050"/>
                </a:solidFill>
                <a:latin typeface="Century Gothic" panose="020B0502020202020204" pitchFamily="34" charset="0"/>
              </a:rPr>
              <a:t> April 2018- </a:t>
            </a:r>
            <a:r>
              <a:rPr lang="en-GB" sz="1600" dirty="0">
                <a:solidFill>
                  <a:prstClr val="black"/>
                </a:solidFill>
                <a:latin typeface="Century Gothic" panose="020B0502020202020204" pitchFamily="34" charset="0"/>
              </a:rPr>
              <a:t>Any new boiler installation MUST include an    </a:t>
            </a:r>
          </a:p>
          <a:p>
            <a:pPr lvl="1">
              <a:defRPr/>
            </a:pPr>
            <a:r>
              <a:rPr lang="en-GB" sz="1600" dirty="0">
                <a:solidFill>
                  <a:prstClr val="black"/>
                </a:solidFill>
                <a:latin typeface="Century Gothic" panose="020B0502020202020204" pitchFamily="34" charset="0"/>
              </a:rPr>
              <a:t>      additional energy saving device such as a:</a:t>
            </a:r>
          </a:p>
          <a:p>
            <a:pPr lvl="1">
              <a:defRPr/>
            </a:pPr>
            <a:endParaRPr lang="en-GB" sz="1600" dirty="0">
              <a:solidFill>
                <a:prstClr val="black"/>
              </a:solidFill>
              <a:latin typeface="Century Gothic" panose="020B0502020202020204" pitchFamily="34" charset="0"/>
            </a:endParaRPr>
          </a:p>
          <a:p>
            <a:pPr marL="742950" lvl="1" indent="-285750">
              <a:buFont typeface="Wingdings" pitchFamily="2" charset="2"/>
              <a:buChar char="ü"/>
              <a:defRPr/>
            </a:pPr>
            <a:r>
              <a:rPr lang="en-GB" sz="1600" dirty="0">
                <a:solidFill>
                  <a:prstClr val="black"/>
                </a:solidFill>
                <a:latin typeface="Century Gothic" panose="020B0502020202020204" pitchFamily="34" charset="0"/>
              </a:rPr>
              <a:t>            Flue Gas Heat Recovery System </a:t>
            </a:r>
          </a:p>
          <a:p>
            <a:pPr marL="742950" lvl="1" indent="-285750">
              <a:buFont typeface="Wingdings" pitchFamily="2" charset="2"/>
              <a:buChar char="ü"/>
              <a:defRPr/>
            </a:pPr>
            <a:r>
              <a:rPr lang="en-GB" sz="1600" dirty="0">
                <a:solidFill>
                  <a:prstClr val="black"/>
                </a:solidFill>
                <a:latin typeface="Century Gothic" panose="020B0502020202020204" pitchFamily="34" charset="0"/>
              </a:rPr>
              <a:t>            Weather Compensation</a:t>
            </a:r>
          </a:p>
          <a:p>
            <a:pPr marL="742950" lvl="1" indent="-285750">
              <a:defRPr/>
            </a:pPr>
            <a:r>
              <a:rPr lang="en-GB" sz="1600" dirty="0">
                <a:solidFill>
                  <a:prstClr val="black"/>
                </a:solidFill>
                <a:latin typeface="Century Gothic" panose="020B0502020202020204" pitchFamily="34" charset="0"/>
              </a:rPr>
              <a:t>     </a:t>
            </a:r>
          </a:p>
          <a:p>
            <a:pPr marL="742950" lvl="1" indent="-285750">
              <a:defRPr/>
            </a:pPr>
            <a:r>
              <a:rPr lang="en-GB" sz="1600" dirty="0">
                <a:solidFill>
                  <a:prstClr val="black"/>
                </a:solidFill>
                <a:latin typeface="Century Gothic" panose="020B0502020202020204" pitchFamily="34" charset="0"/>
              </a:rPr>
              <a:t>      This requirement was introduced as part of the general drive towards energy efficiency and </a:t>
            </a:r>
          </a:p>
          <a:p>
            <a:pPr marL="742950" lvl="1" indent="-285750">
              <a:defRPr/>
            </a:pPr>
            <a:r>
              <a:rPr lang="en-GB" sz="1600" dirty="0">
                <a:solidFill>
                  <a:prstClr val="black"/>
                </a:solidFill>
                <a:latin typeface="Century Gothic" panose="020B0502020202020204" pitchFamily="34" charset="0"/>
              </a:rPr>
              <a:t>	 to reduce carbon emissions.  </a:t>
            </a:r>
          </a:p>
          <a:p>
            <a:pPr marL="742950" lvl="1" indent="-285750">
              <a:defRPr/>
            </a:pPr>
            <a:endParaRPr lang="en-GB" sz="1600" dirty="0">
              <a:solidFill>
                <a:prstClr val="black"/>
              </a:solidFill>
              <a:latin typeface="Century Gothic" panose="020B0502020202020204" pitchFamily="34" charset="0"/>
            </a:endParaRPr>
          </a:p>
          <a:p>
            <a:pPr lvl="1">
              <a:defRPr/>
            </a:pPr>
            <a:r>
              <a:rPr lang="en-GB" sz="1600" b="1" dirty="0">
                <a:solidFill>
                  <a:srgbClr val="00B050"/>
                </a:solidFill>
                <a:latin typeface="Century Gothic" panose="020B0502020202020204" pitchFamily="34" charset="0"/>
              </a:rPr>
              <a:t>     </a:t>
            </a:r>
            <a:r>
              <a:rPr lang="en-GB" b="1" dirty="0">
                <a:solidFill>
                  <a:srgbClr val="00B050"/>
                </a:solidFill>
                <a:latin typeface="Century Gothic" panose="020B0502020202020204" pitchFamily="34" charset="0"/>
              </a:rPr>
              <a:t>Gas Safety (Installation and Use) (Amendment) Regulations 6</a:t>
            </a:r>
            <a:r>
              <a:rPr lang="en-GB" b="1" baseline="30000" dirty="0">
                <a:solidFill>
                  <a:srgbClr val="00B050"/>
                </a:solidFill>
                <a:latin typeface="Century Gothic" panose="020B0502020202020204" pitchFamily="34" charset="0"/>
              </a:rPr>
              <a:t>th</a:t>
            </a:r>
            <a:r>
              <a:rPr lang="en-GB" b="1" dirty="0">
                <a:solidFill>
                  <a:srgbClr val="00B050"/>
                </a:solidFill>
                <a:latin typeface="Century Gothic" panose="020B0502020202020204" pitchFamily="34" charset="0"/>
              </a:rPr>
              <a:t>  April 2018- </a:t>
            </a:r>
            <a:r>
              <a:rPr lang="en-GB" sz="1600" dirty="0">
                <a:solidFill>
                  <a:prstClr val="black"/>
                </a:solidFill>
                <a:latin typeface="Century Gothic" panose="020B0502020202020204" pitchFamily="34" charset="0"/>
              </a:rPr>
              <a:t>To provide more</a:t>
            </a:r>
          </a:p>
          <a:p>
            <a:pPr lvl="1">
              <a:defRPr/>
            </a:pPr>
            <a:r>
              <a:rPr lang="en-GB" sz="1600" dirty="0">
                <a:solidFill>
                  <a:prstClr val="black"/>
                </a:solidFill>
                <a:latin typeface="Century Gothic" panose="020B0502020202020204" pitchFamily="34" charset="0"/>
              </a:rPr>
              <a:t>     flexibility, GSR can now be renewed up to 2 months before expiry, whilst retaining the original expiry date. In</a:t>
            </a:r>
          </a:p>
          <a:p>
            <a:pPr lvl="1">
              <a:defRPr/>
            </a:pPr>
            <a:r>
              <a:rPr lang="en-GB" sz="1600" dirty="0">
                <a:solidFill>
                  <a:prstClr val="black"/>
                </a:solidFill>
                <a:latin typeface="Century Gothic" panose="020B0502020202020204" pitchFamily="34" charset="0"/>
              </a:rPr>
              <a:t>     other words GSR can in theory now last 14 months instead of 12. </a:t>
            </a:r>
            <a:endParaRPr lang="en-GB" sz="1600" b="1" dirty="0">
              <a:solidFill>
                <a:prstClr val="black"/>
              </a:solidFill>
              <a:latin typeface="Century Gothic" panose="020B0502020202020204" pitchFamily="34" charset="0"/>
            </a:endParaRPr>
          </a:p>
          <a:p>
            <a:pPr marL="742950" lvl="1" indent="-285750">
              <a:defRPr/>
            </a:pPr>
            <a:endParaRPr lang="en-GB" sz="1600" dirty="0">
              <a:solidFill>
                <a:prstClr val="black"/>
              </a:solidFill>
              <a:latin typeface="Century Gothic" panose="020B0502020202020204" pitchFamily="34" charset="0"/>
            </a:endParaRPr>
          </a:p>
          <a:p>
            <a:pPr lvl="1">
              <a:defRPr/>
            </a:pPr>
            <a:r>
              <a:rPr lang="en-GB" b="1" dirty="0">
                <a:solidFill>
                  <a:srgbClr val="00B050"/>
                </a:solidFill>
                <a:latin typeface="Century Gothic" panose="020B0502020202020204" pitchFamily="34" charset="0"/>
              </a:rPr>
              <a:t>    GDPR- Landlords need to be registered with the ICO   </a:t>
            </a:r>
          </a:p>
          <a:p>
            <a:pPr lvl="1">
              <a:defRPr/>
            </a:pPr>
            <a:r>
              <a:rPr lang="en-GB" sz="1600" b="1" dirty="0">
                <a:solidFill>
                  <a:prstClr val="black"/>
                </a:solidFill>
                <a:latin typeface="Century Gothic" panose="020B0502020202020204" pitchFamily="34" charset="0"/>
              </a:rPr>
              <a:t>      </a:t>
            </a:r>
            <a:r>
              <a:rPr lang="en-GB" sz="1600" dirty="0">
                <a:solidFill>
                  <a:prstClr val="black"/>
                </a:solidFill>
                <a:latin typeface="Century Gothic" panose="020B0502020202020204" pitchFamily="34" charset="0"/>
              </a:rPr>
              <a:t>It became a legal requirement on the 25</a:t>
            </a:r>
            <a:r>
              <a:rPr lang="en-GB" sz="1600" baseline="30000" dirty="0">
                <a:solidFill>
                  <a:prstClr val="black"/>
                </a:solidFill>
                <a:latin typeface="Century Gothic" panose="020B0502020202020204" pitchFamily="34" charset="0"/>
              </a:rPr>
              <a:t>th</a:t>
            </a:r>
            <a:r>
              <a:rPr lang="en-GB" sz="1600" dirty="0">
                <a:solidFill>
                  <a:prstClr val="black"/>
                </a:solidFill>
                <a:latin typeface="Century Gothic" panose="020B0502020202020204" pitchFamily="34" charset="0"/>
              </a:rPr>
              <a:t> May 2018 to issue Privacy notices to tenants outlining</a:t>
            </a:r>
          </a:p>
          <a:p>
            <a:pPr lvl="1">
              <a:defRPr/>
            </a:pPr>
            <a:r>
              <a:rPr lang="en-GB" sz="1600" dirty="0">
                <a:solidFill>
                  <a:prstClr val="black"/>
                </a:solidFill>
                <a:latin typeface="Century Gothic" panose="020B0502020202020204" pitchFamily="34" charset="0"/>
              </a:rPr>
              <a:t>      how their personal data is managed &amp; stored</a:t>
            </a:r>
          </a:p>
          <a:p>
            <a:pPr lvl="1">
              <a:defRPr/>
            </a:pPr>
            <a:endParaRPr lang="en-GB" sz="1600" dirty="0">
              <a:latin typeface="Century Gothic" panose="020B0502020202020204" pitchFamily="34" charset="0"/>
            </a:endParaRPr>
          </a:p>
        </p:txBody>
      </p:sp>
      <p:sp>
        <p:nvSpPr>
          <p:cNvPr id="34819" name="Rectangle 1">
            <a:extLst>
              <a:ext uri="{FF2B5EF4-FFF2-40B4-BE49-F238E27FC236}">
                <a16:creationId xmlns:a16="http://schemas.microsoft.com/office/drawing/2014/main" xmlns="" id="{3965D512-9F82-4DFA-99B6-E8D1DEE3B778}"/>
              </a:ext>
            </a:extLst>
          </p:cNvPr>
          <p:cNvSpPr>
            <a:spLocks noChangeArrowheads="1"/>
          </p:cNvSpPr>
          <p:nvPr/>
        </p:nvSpPr>
        <p:spPr bwMode="auto">
          <a:xfrm>
            <a:off x="10226920" y="6103816"/>
            <a:ext cx="21605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GB" altLang="en-US" b="1" dirty="0">
                <a:solidFill>
                  <a:srgbClr val="00B050"/>
                </a:solidFill>
                <a:latin typeface="Century Gothic" panose="020B0502020202020204" pitchFamily="34" charset="0"/>
                <a:cs typeface="Arial" panose="020B0604020202020204" pitchFamily="34" charset="0"/>
              </a:rPr>
              <a:t>Landlord Law</a:t>
            </a:r>
          </a:p>
          <a:p>
            <a:pPr eaLnBrk="1" hangingPunct="1"/>
            <a:r>
              <a:rPr lang="en-GB" altLang="en-US" b="1" dirty="0">
                <a:solidFill>
                  <a:srgbClr val="00B050"/>
                </a:solidFill>
                <a:latin typeface="Century Gothic" panose="020B0502020202020204" pitchFamily="34" charset="0"/>
                <a:cs typeface="Arial" panose="020B0604020202020204" pitchFamily="34" charset="0"/>
              </a:rPr>
              <a:t>Changes 2018</a:t>
            </a:r>
          </a:p>
        </p:txBody>
      </p:sp>
      <p:sp>
        <p:nvSpPr>
          <p:cNvPr id="34820" name="Rectangle 4">
            <a:extLst>
              <a:ext uri="{FF2B5EF4-FFF2-40B4-BE49-F238E27FC236}">
                <a16:creationId xmlns:a16="http://schemas.microsoft.com/office/drawing/2014/main" xmlns="" id="{0974F79F-883D-47DB-8451-A821EB9990D9}"/>
              </a:ext>
            </a:extLst>
          </p:cNvPr>
          <p:cNvSpPr>
            <a:spLocks noChangeArrowheads="1"/>
          </p:cNvSpPr>
          <p:nvPr/>
        </p:nvSpPr>
        <p:spPr bwMode="auto">
          <a:xfrm>
            <a:off x="1774825" y="5300664"/>
            <a:ext cx="87137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1" eaLnBrk="1" hangingPunct="1"/>
            <a:r>
              <a:rPr lang="en-GB" altLang="en-US" b="1" dirty="0">
                <a:solidFill>
                  <a:srgbClr val="000000"/>
                </a:solidFill>
                <a:latin typeface="Century Gothic" panose="020B0502020202020204" pitchFamily="34" charset="0"/>
              </a:rPr>
              <a:t> </a:t>
            </a:r>
            <a:endParaRPr lang="en-GB" altLang="en-US" dirty="0"/>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 name="Content Placeholder 4" descr="A picture containing building&#10;&#10;Description automatically generated">
            <a:extLst>
              <a:ext uri="{FF2B5EF4-FFF2-40B4-BE49-F238E27FC236}">
                <a16:creationId xmlns:a16="http://schemas.microsoft.com/office/drawing/2014/main" xmlns="" id="{6C0803C2-D526-4EDB-9035-2A53FEE3E8E5}"/>
              </a:ext>
            </a:extLst>
          </p:cNvPr>
          <p:cNvPicPr>
            <a:picLocks noChangeAspect="1"/>
          </p:cNvPicPr>
          <p:nvPr/>
        </p:nvPicPr>
        <p:blipFill rotWithShape="1">
          <a:blip r:embed="rId3" cstate="email">
            <a:alphaModFix amt="45000"/>
            <a:extLst>
              <a:ext uri="{BEBA8EAE-BF5A-486C-A8C5-ECC9F3942E4B}">
                <a14:imgProps xmlns:a14="http://schemas.microsoft.com/office/drawing/2010/main">
                  <a14:imgLayer r:embed="rId4">
                    <a14:imgEffect>
                      <a14:colorTemperature colorTemp="6953"/>
                    </a14:imgEffect>
                    <a14:imgEffect>
                      <a14:saturation sat="33000"/>
                    </a14:imgEffect>
                  </a14:imgLayer>
                </a14:imgProps>
              </a:ext>
              <a:ext uri="{28A0092B-C50C-407E-A947-70E740481C1C}">
                <a14:useLocalDpi xmlns:a14="http://schemas.microsoft.com/office/drawing/2010/main"/>
              </a:ext>
            </a:extLst>
          </a:blip>
          <a:srcRect/>
          <a:stretch/>
        </p:blipFill>
        <p:spPr>
          <a:xfrm rot="5400000">
            <a:off x="-216323" y="346826"/>
            <a:ext cx="6707611" cy="6274965"/>
          </a:xfrm>
          <a:prstGeom prst="rect">
            <a:avLst/>
          </a:prstGeom>
          <a:effectLst>
            <a:outerShdw blurRad="876300" dir="5400000" algn="ctr" rotWithShape="0">
              <a:srgbClr val="000000">
                <a:alpha val="43137"/>
              </a:srgbClr>
            </a:outerShdw>
          </a:effectLst>
        </p:spPr>
      </p:pic>
      <p:pic>
        <p:nvPicPr>
          <p:cNvPr id="30" name="Picture 29">
            <a:extLst>
              <a:ext uri="{FF2B5EF4-FFF2-40B4-BE49-F238E27FC236}">
                <a16:creationId xmlns:a16="http://schemas.microsoft.com/office/drawing/2014/main" xmlns="" id="{19AE98B8-B73A-4724-B639-017087F923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5"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xmlns="" id="{629AB1CD-E925-4A66-BD12-946342813833}"/>
              </a:ext>
            </a:extLst>
          </p:cNvPr>
          <p:cNvSpPr/>
          <p:nvPr/>
        </p:nvSpPr>
        <p:spPr>
          <a:xfrm>
            <a:off x="3747274" y="130503"/>
            <a:ext cx="4461478" cy="461665"/>
          </a:xfrm>
          <a:prstGeom prst="rect">
            <a:avLst/>
          </a:prstGeom>
        </p:spPr>
        <p:txBody>
          <a:bodyPr wrap="none">
            <a:spAutoFit/>
          </a:bodyPr>
          <a:lstStyle/>
          <a:p>
            <a:pPr lvl="1"/>
            <a:r>
              <a:rPr lang="en-GB" altLang="en-US" sz="2400" b="1" dirty="0">
                <a:solidFill>
                  <a:srgbClr val="00B050"/>
                </a:solidFill>
                <a:latin typeface="Century Gothic" panose="020B0502020202020204" pitchFamily="34" charset="0"/>
              </a:rPr>
              <a:t>Legislative changes 2018 </a:t>
            </a:r>
          </a:p>
        </p:txBody>
      </p:sp>
      <p:sp>
        <p:nvSpPr>
          <p:cNvPr id="7" name="Rectangle 6">
            <a:extLst>
              <a:ext uri="{FF2B5EF4-FFF2-40B4-BE49-F238E27FC236}">
                <a16:creationId xmlns:a16="http://schemas.microsoft.com/office/drawing/2014/main" xmlns="" id="{A9ED4C34-7340-44CA-B64A-6692D74B4543}"/>
              </a:ext>
            </a:extLst>
          </p:cNvPr>
          <p:cNvSpPr/>
          <p:nvPr/>
        </p:nvSpPr>
        <p:spPr>
          <a:xfrm>
            <a:off x="2113302" y="582566"/>
            <a:ext cx="7993625" cy="369332"/>
          </a:xfrm>
          <a:prstGeom prst="rect">
            <a:avLst/>
          </a:prstGeom>
        </p:spPr>
        <p:txBody>
          <a:bodyPr wrap="square">
            <a:spAutoFit/>
          </a:bodyPr>
          <a:lstStyle/>
          <a:p>
            <a:pPr marL="419100" lvl="1">
              <a:defRPr/>
            </a:pPr>
            <a:r>
              <a:rPr lang="en-GB" b="1" dirty="0">
                <a:solidFill>
                  <a:srgbClr val="00B050"/>
                </a:solidFill>
                <a:latin typeface="Century Gothic" panose="020B0502020202020204" pitchFamily="34" charset="0"/>
              </a:rPr>
              <a:t>Changes to the Section 21 </a:t>
            </a:r>
            <a:r>
              <a:rPr lang="en-GB" b="1">
                <a:solidFill>
                  <a:srgbClr val="00B050"/>
                </a:solidFill>
                <a:latin typeface="Century Gothic" panose="020B0502020202020204" pitchFamily="34" charset="0"/>
              </a:rPr>
              <a:t>Notice (October 2018) &amp; </a:t>
            </a:r>
            <a:r>
              <a:rPr lang="en-GB" b="1" dirty="0">
                <a:solidFill>
                  <a:srgbClr val="00B050"/>
                </a:solidFill>
                <a:latin typeface="Century Gothic" panose="020B0502020202020204" pitchFamily="34" charset="0"/>
              </a:rPr>
              <a:t>(1</a:t>
            </a:r>
            <a:r>
              <a:rPr lang="en-GB" b="1" baseline="30000" dirty="0">
                <a:solidFill>
                  <a:srgbClr val="00B050"/>
                </a:solidFill>
                <a:latin typeface="Century Gothic" panose="020B0502020202020204" pitchFamily="34" charset="0"/>
              </a:rPr>
              <a:t>st</a:t>
            </a:r>
            <a:r>
              <a:rPr lang="en-GB" b="1" dirty="0">
                <a:solidFill>
                  <a:srgbClr val="00B050"/>
                </a:solidFill>
                <a:latin typeface="Century Gothic" panose="020B0502020202020204" pitchFamily="34" charset="0"/>
              </a:rPr>
              <a:t> June 2019)</a:t>
            </a:r>
          </a:p>
        </p:txBody>
      </p:sp>
      <p:sp>
        <p:nvSpPr>
          <p:cNvPr id="8" name="Rectangle 7">
            <a:extLst>
              <a:ext uri="{FF2B5EF4-FFF2-40B4-BE49-F238E27FC236}">
                <a16:creationId xmlns:a16="http://schemas.microsoft.com/office/drawing/2014/main" xmlns="" id="{C401C894-3628-4078-8125-BEE2EE1D279D}"/>
              </a:ext>
            </a:extLst>
          </p:cNvPr>
          <p:cNvSpPr/>
          <p:nvPr/>
        </p:nvSpPr>
        <p:spPr>
          <a:xfrm>
            <a:off x="2113302" y="971784"/>
            <a:ext cx="9842723" cy="5755422"/>
          </a:xfrm>
          <a:prstGeom prst="rect">
            <a:avLst/>
          </a:prstGeom>
        </p:spPr>
        <p:txBody>
          <a:bodyPr wrap="square">
            <a:spAutoFit/>
          </a:bodyPr>
          <a:lstStyle/>
          <a:p>
            <a:pPr marL="419100" lvl="1">
              <a:defRPr/>
            </a:pPr>
            <a:r>
              <a:rPr lang="en-GB" sz="1600" b="1" dirty="0">
                <a:latin typeface="Century Gothic" panose="020B0502020202020204" pitchFamily="34" charset="0"/>
              </a:rPr>
              <a:t>From the 1</a:t>
            </a:r>
            <a:r>
              <a:rPr lang="en-GB" sz="1600" b="1" baseline="30000" dirty="0">
                <a:latin typeface="Century Gothic" panose="020B0502020202020204" pitchFamily="34" charset="0"/>
              </a:rPr>
              <a:t>st</a:t>
            </a:r>
            <a:r>
              <a:rPr lang="en-GB" sz="1600" b="1" dirty="0">
                <a:latin typeface="Century Gothic" panose="020B0502020202020204" pitchFamily="34" charset="0"/>
              </a:rPr>
              <a:t> October 2018, ALL s21 notices require completing on the prescribed Form 6a.  A notice is invalid if issued before the tenant is in receipt of a current GSR an EPC and the correct HTR guide if the tenancy began or was renewed on or after the 1</a:t>
            </a:r>
            <a:r>
              <a:rPr lang="en-GB" sz="1600" b="1" baseline="30000" dirty="0">
                <a:latin typeface="Century Gothic" panose="020B0502020202020204" pitchFamily="34" charset="0"/>
              </a:rPr>
              <a:t>st</a:t>
            </a:r>
            <a:r>
              <a:rPr lang="en-GB" sz="1600" b="1" dirty="0">
                <a:latin typeface="Century Gothic" panose="020B0502020202020204" pitchFamily="34" charset="0"/>
              </a:rPr>
              <a:t> October 2015. (Remember an unprotected deposit will also invalidate a s21)</a:t>
            </a:r>
          </a:p>
          <a:p>
            <a:pPr marL="419100" lvl="1">
              <a:defRPr/>
            </a:pPr>
            <a:endParaRPr lang="en-GB" sz="1600" b="1" dirty="0">
              <a:latin typeface="Century Gothic" panose="020B0502020202020204" pitchFamily="34" charset="0"/>
            </a:endParaRPr>
          </a:p>
          <a:p>
            <a:pPr marL="419100" lvl="1">
              <a:defRPr/>
            </a:pPr>
            <a:r>
              <a:rPr lang="en-GB" sz="1600" b="1" dirty="0">
                <a:latin typeface="Century Gothic" panose="020B0502020202020204" pitchFamily="34" charset="0"/>
              </a:rPr>
              <a:t>A new prescribed form was issued on the 1</a:t>
            </a:r>
            <a:r>
              <a:rPr lang="en-GB" sz="1600" b="1" baseline="30000" dirty="0">
                <a:latin typeface="Century Gothic" panose="020B0502020202020204" pitchFamily="34" charset="0"/>
              </a:rPr>
              <a:t>st</a:t>
            </a:r>
            <a:r>
              <a:rPr lang="en-GB" sz="1600" b="1" dirty="0">
                <a:latin typeface="Century Gothic" panose="020B0502020202020204" pitchFamily="34" charset="0"/>
              </a:rPr>
              <a:t> June 2019, This version has been updated to include details outlining the restrictions around fees and prohibited payments. </a:t>
            </a:r>
            <a:br>
              <a:rPr lang="en-GB" sz="1600" b="1" dirty="0">
                <a:latin typeface="Century Gothic" panose="020B0502020202020204" pitchFamily="34" charset="0"/>
              </a:rPr>
            </a:br>
            <a:endParaRPr lang="en-GB" sz="1600" b="1" dirty="0">
              <a:latin typeface="Century Gothic" panose="020B0502020202020204" pitchFamily="34" charset="0"/>
            </a:endParaRPr>
          </a:p>
          <a:p>
            <a:pPr marL="419100" lvl="1">
              <a:defRPr/>
            </a:pPr>
            <a:r>
              <a:rPr lang="en-GB" sz="1600" b="1" dirty="0">
                <a:latin typeface="Century Gothic" panose="020B0502020202020204" pitchFamily="34" charset="0"/>
              </a:rPr>
              <a:t>An EPC must be provided to the tenant, an EPC can lapse in a current tenancy (10 year lifecycle) &amp; not impact a s21, but must be current at the commencement date of the tenancy</a:t>
            </a:r>
          </a:p>
          <a:p>
            <a:pPr marL="419100" lvl="1">
              <a:defRPr/>
            </a:pPr>
            <a:endParaRPr lang="en-GB" sz="1600" b="1" dirty="0">
              <a:latin typeface="Century Gothic" panose="020B0502020202020204" pitchFamily="34" charset="0"/>
            </a:endParaRPr>
          </a:p>
          <a:p>
            <a:pPr marL="419100" lvl="1">
              <a:defRPr/>
            </a:pPr>
            <a:r>
              <a:rPr lang="en-GB" sz="1600" b="1" dirty="0">
                <a:latin typeface="Century Gothic" panose="020B0502020202020204" pitchFamily="34" charset="0"/>
              </a:rPr>
              <a:t>Three recent court cases have clarified the requirement under the Gas Safety regs 1988 to issue the GSR before the tenant moves into the property, otherwise the s21 notice may be invalid and therefore only a s8 notice can be issued thereafter. A landlord in one of these court cases last month has been given permission to appeal the courts decision.  </a:t>
            </a:r>
          </a:p>
          <a:p>
            <a:pPr marL="419100" lvl="1">
              <a:defRPr/>
            </a:pPr>
            <a:endParaRPr lang="en-GB" sz="1600" b="1" dirty="0">
              <a:latin typeface="Century Gothic" panose="020B0502020202020204" pitchFamily="34" charset="0"/>
            </a:endParaRPr>
          </a:p>
          <a:p>
            <a:pPr marL="419100" lvl="1">
              <a:defRPr/>
            </a:pPr>
            <a:r>
              <a:rPr lang="en-GB" sz="1600" b="1" dirty="0">
                <a:solidFill>
                  <a:prstClr val="black"/>
                </a:solidFill>
                <a:latin typeface="Century Gothic" panose="020B0502020202020204" pitchFamily="34" charset="0"/>
              </a:rPr>
              <a:t>The correct version of the HTR guide, should be provided at the commencement of a tenancy, it can be served late, but must be served before issuing a s21 notice. If a tenancy has been renewed or become statutory periodic and a newer version of the guide has been released then the landlord needs to serve the newer version prior to serving the                      s21 notice.                             </a:t>
            </a:r>
            <a:r>
              <a:rPr lang="en-GB" sz="1600" b="1" dirty="0">
                <a:solidFill>
                  <a:srgbClr val="00B050"/>
                </a:solidFill>
                <a:latin typeface="Century Gothic" panose="020B0502020202020204" pitchFamily="34" charset="0"/>
              </a:rPr>
              <a:t>GET PROOF OF RECEIPT</a:t>
            </a:r>
          </a:p>
          <a:p>
            <a:pPr marL="419100" lvl="1">
              <a:defRPr/>
            </a:pPr>
            <a:endParaRPr lang="en-GB" sz="1600" b="1" dirty="0">
              <a:latin typeface="Century Gothic" panose="020B0502020202020204" pitchFamily="34" charset="0"/>
            </a:endParaRPr>
          </a:p>
          <a:p>
            <a:pPr marL="419100" lvl="1">
              <a:defRPr/>
            </a:pPr>
            <a:endParaRPr lang="en-GB" sz="1600" b="1" dirty="0">
              <a:solidFill>
                <a:prstClr val="black"/>
              </a:solidFill>
              <a:latin typeface="Century Gothic" panose="020B0502020202020204" pitchFamily="34" charset="0"/>
            </a:endParaRPr>
          </a:p>
        </p:txBody>
      </p:sp>
      <p:sp>
        <p:nvSpPr>
          <p:cNvPr id="2" name="Rectangle 1">
            <a:extLst>
              <a:ext uri="{FF2B5EF4-FFF2-40B4-BE49-F238E27FC236}">
                <a16:creationId xmlns:a16="http://schemas.microsoft.com/office/drawing/2014/main" xmlns="" id="{48C05D6D-DCA2-4747-B245-C2280B607DB6}"/>
              </a:ext>
            </a:extLst>
          </p:cNvPr>
          <p:cNvSpPr/>
          <p:nvPr/>
        </p:nvSpPr>
        <p:spPr>
          <a:xfrm>
            <a:off x="10441316" y="6180891"/>
            <a:ext cx="1868672" cy="723275"/>
          </a:xfrm>
          <a:prstGeom prst="rect">
            <a:avLst/>
          </a:prstGeom>
        </p:spPr>
        <p:txBody>
          <a:bodyPr wrap="square">
            <a:spAutoFit/>
          </a:bodyPr>
          <a:lstStyle/>
          <a:p>
            <a:pPr lvl="0">
              <a:spcAft>
                <a:spcPts val="600"/>
              </a:spcAft>
            </a:pPr>
            <a:r>
              <a:rPr lang="en-GB" altLang="en-US" b="1" dirty="0">
                <a:solidFill>
                  <a:srgbClr val="00B050"/>
                </a:solidFill>
                <a:latin typeface="Century Gothic" panose="020B0502020202020204" pitchFamily="34" charset="0"/>
                <a:cs typeface="Arial" panose="020B0604020202020204" pitchFamily="34" charset="0"/>
              </a:rPr>
              <a:t>Landlord Law</a:t>
            </a:r>
          </a:p>
          <a:p>
            <a:pPr lvl="0">
              <a:spcAft>
                <a:spcPts val="600"/>
              </a:spcAft>
            </a:pPr>
            <a:r>
              <a:rPr lang="en-GB" altLang="en-US" b="1" dirty="0">
                <a:solidFill>
                  <a:srgbClr val="00B050"/>
                </a:solidFill>
                <a:latin typeface="Century Gothic" panose="020B0502020202020204" pitchFamily="34" charset="0"/>
                <a:cs typeface="Arial" panose="020B0604020202020204" pitchFamily="34" charset="0"/>
              </a:rPr>
              <a:t>Changes 2019</a:t>
            </a:r>
          </a:p>
        </p:txBody>
      </p:sp>
    </p:spTree>
    <p:extLst>
      <p:ext uri="{BB962C8B-B14F-4D97-AF65-F5344CB8AC3E}">
        <p14:creationId xmlns:p14="http://schemas.microsoft.com/office/powerpoint/2010/main" val="852190855"/>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1">
            <a:extLst>
              <a:ext uri="{FF2B5EF4-FFF2-40B4-BE49-F238E27FC236}">
                <a16:creationId xmlns:a16="http://schemas.microsoft.com/office/drawing/2014/main" xmlns="" id="{AFA67CD3-AB4E-4A7A-BEB8-53C445D8C44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3">
            <a:extLst>
              <a:ext uri="{FF2B5EF4-FFF2-40B4-BE49-F238E27FC236}">
                <a16:creationId xmlns:a16="http://schemas.microsoft.com/office/drawing/2014/main" xmlns="" id="{07CF545F-9C2E-4446-97CD-AD92990C2B6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04BC89BC-6B36-470C-A750-8B681483C7C6}"/>
              </a:ext>
            </a:extLst>
          </p:cNvPr>
          <p:cNvSpPr>
            <a:spLocks noGrp="1"/>
          </p:cNvSpPr>
          <p:nvPr>
            <p:ph type="title"/>
          </p:nvPr>
        </p:nvSpPr>
        <p:spPr>
          <a:xfrm>
            <a:off x="4702575" y="483816"/>
            <a:ext cx="6673347" cy="1454051"/>
          </a:xfrm>
        </p:spPr>
        <p:txBody>
          <a:bodyPr>
            <a:normAutofit/>
          </a:bodyPr>
          <a:lstStyle/>
          <a:p>
            <a:r>
              <a:rPr lang="en-GB" altLang="en-US" sz="2400" b="1" dirty="0">
                <a:solidFill>
                  <a:srgbClr val="00B050"/>
                </a:solidFill>
                <a:latin typeface="Century Gothic" panose="020B0502020202020204" pitchFamily="34" charset="0"/>
              </a:rPr>
              <a:t>Legislative changes 2018 </a:t>
            </a:r>
            <a:br>
              <a:rPr lang="en-GB" altLang="en-US" sz="2400" b="1" dirty="0">
                <a:solidFill>
                  <a:srgbClr val="00B050"/>
                </a:solidFill>
                <a:latin typeface="Century Gothic" panose="020B0502020202020204" pitchFamily="34" charset="0"/>
              </a:rPr>
            </a:br>
            <a:r>
              <a:rPr lang="en-GB" altLang="en-US" sz="2400" b="1" dirty="0">
                <a:solidFill>
                  <a:srgbClr val="00B050"/>
                </a:solidFill>
                <a:latin typeface="Century Gothic" panose="020B0502020202020204" pitchFamily="34" charset="0"/>
              </a:rPr>
              <a:t/>
            </a:r>
            <a:br>
              <a:rPr lang="en-GB" altLang="en-US" sz="2400" b="1" dirty="0">
                <a:solidFill>
                  <a:srgbClr val="00B050"/>
                </a:solidFill>
                <a:latin typeface="Century Gothic" panose="020B0502020202020204" pitchFamily="34" charset="0"/>
              </a:rPr>
            </a:br>
            <a:r>
              <a:rPr lang="en-GB" sz="1800" b="1" dirty="0">
                <a:solidFill>
                  <a:srgbClr val="00B050"/>
                </a:solidFill>
                <a:latin typeface="Century Gothic" panose="020B0502020202020204" pitchFamily="34" charset="0"/>
              </a:rPr>
              <a:t>Extension of mandatory HMO licensing- 1</a:t>
            </a:r>
            <a:r>
              <a:rPr lang="en-GB" sz="1800" b="1" baseline="30000" dirty="0">
                <a:solidFill>
                  <a:srgbClr val="00B050"/>
                </a:solidFill>
                <a:latin typeface="Century Gothic" panose="020B0502020202020204" pitchFamily="34" charset="0"/>
              </a:rPr>
              <a:t>st</a:t>
            </a:r>
            <a:r>
              <a:rPr lang="en-GB" sz="1800" b="1" dirty="0">
                <a:solidFill>
                  <a:srgbClr val="00B050"/>
                </a:solidFill>
                <a:latin typeface="Century Gothic" panose="020B0502020202020204" pitchFamily="34" charset="0"/>
              </a:rPr>
              <a:t> Oct 2018</a:t>
            </a:r>
            <a:endParaRPr lang="en-GB" dirty="0">
              <a:solidFill>
                <a:srgbClr val="000000"/>
              </a:solidFill>
            </a:endParaRPr>
          </a:p>
        </p:txBody>
      </p:sp>
      <p:sp>
        <p:nvSpPr>
          <p:cNvPr id="20" name="Freeform 62">
            <a:extLst>
              <a:ext uri="{FF2B5EF4-FFF2-40B4-BE49-F238E27FC236}">
                <a16:creationId xmlns:a16="http://schemas.microsoft.com/office/drawing/2014/main" xmlns="" id="{339C8D78-A644-462F-B674-F440635E535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1" name="Content Placeholder 3">
            <a:extLst>
              <a:ext uri="{FF2B5EF4-FFF2-40B4-BE49-F238E27FC236}">
                <a16:creationId xmlns:a16="http://schemas.microsoft.com/office/drawing/2014/main" xmlns="" id="{78A86309-D49F-4127-81F5-A3EBB0425382}"/>
              </a:ext>
            </a:extLst>
          </p:cNvPr>
          <p:cNvPicPr>
            <a:picLocks noChangeAspect="1"/>
          </p:cNvPicPr>
          <p:nvPr/>
        </p:nvPicPr>
        <p:blipFill rotWithShape="1">
          <a:blip r:embed="rId4" cstate="email">
            <a:extLst>
              <a:ext uri="{28A0092B-C50C-407E-A947-70E740481C1C}">
                <a14:useLocalDpi xmlns:a14="http://schemas.microsoft.com/office/drawing/2010/main"/>
              </a:ext>
            </a:extLst>
          </a:blip>
          <a:stretch/>
        </p:blipFill>
        <p:spPr>
          <a:xfrm>
            <a:off x="142357" y="2432808"/>
            <a:ext cx="4479055" cy="1702040"/>
          </a:xfrm>
          <a:prstGeom prst="rect">
            <a:avLst/>
          </a:prstGeom>
        </p:spPr>
      </p:pic>
      <p:sp>
        <p:nvSpPr>
          <p:cNvPr id="22" name="Content Placeholder 8">
            <a:extLst>
              <a:ext uri="{FF2B5EF4-FFF2-40B4-BE49-F238E27FC236}">
                <a16:creationId xmlns:a16="http://schemas.microsoft.com/office/drawing/2014/main" xmlns="" id="{D6F26322-C6E4-4A4A-BD73-3CA087084923}"/>
              </a:ext>
            </a:extLst>
          </p:cNvPr>
          <p:cNvSpPr>
            <a:spLocks noGrp="1"/>
          </p:cNvSpPr>
          <p:nvPr>
            <p:ph idx="1"/>
          </p:nvPr>
        </p:nvSpPr>
        <p:spPr>
          <a:xfrm>
            <a:off x="5240594" y="1858296"/>
            <a:ext cx="6135328" cy="4857136"/>
          </a:xfrm>
        </p:spPr>
        <p:txBody>
          <a:bodyPr anchor="ctr">
            <a:normAutofit fontScale="77500" lnSpcReduction="20000"/>
          </a:bodyPr>
          <a:lstStyle/>
          <a:p>
            <a:pPr marL="704850" lvl="1" indent="-285750">
              <a:buFont typeface="Wingdings" panose="05000000000000000000" pitchFamily="2" charset="2"/>
              <a:buChar char="§"/>
              <a:defRPr/>
            </a:pPr>
            <a:r>
              <a:rPr lang="en-GB" sz="2100" dirty="0">
                <a:solidFill>
                  <a:prstClr val="black"/>
                </a:solidFill>
                <a:latin typeface="Century Gothic" panose="020B0502020202020204" pitchFamily="34" charset="0"/>
              </a:rPr>
              <a:t>Any property with 5 or more tenants over two or more households</a:t>
            </a:r>
          </a:p>
          <a:p>
            <a:pPr marL="704850" lvl="1" indent="-285750">
              <a:buFont typeface="Wingdings" panose="05000000000000000000" pitchFamily="2" charset="2"/>
              <a:buChar char="§"/>
              <a:defRPr/>
            </a:pPr>
            <a:r>
              <a:rPr lang="en-GB" sz="2100" dirty="0">
                <a:solidFill>
                  <a:prstClr val="black"/>
                </a:solidFill>
                <a:latin typeface="Century Gothic" panose="020B0502020202020204" pitchFamily="34" charset="0"/>
              </a:rPr>
              <a:t>160K more homes becoming HMOs</a:t>
            </a:r>
          </a:p>
          <a:p>
            <a:pPr marL="704850" lvl="1" indent="-285750">
              <a:buFont typeface="Wingdings" panose="05000000000000000000" pitchFamily="2" charset="2"/>
              <a:buChar char="§"/>
              <a:defRPr/>
            </a:pPr>
            <a:r>
              <a:rPr lang="en-GB" sz="2100" dirty="0">
                <a:solidFill>
                  <a:prstClr val="black"/>
                </a:solidFill>
                <a:latin typeface="Century Gothic" panose="020B0502020202020204" pitchFamily="34" charset="0"/>
              </a:rPr>
              <a:t>Definition of HMO covered by mandatory licensing remains the same however purpose built blocks comprising of 3 or more self-contained flats will be exempt. (Even if flats are in multiple occupation) </a:t>
            </a:r>
          </a:p>
          <a:p>
            <a:pPr marL="704850" lvl="1" indent="-285750">
              <a:buFont typeface="Wingdings" panose="05000000000000000000" pitchFamily="2" charset="2"/>
              <a:buChar char="§"/>
              <a:defRPr/>
            </a:pPr>
            <a:r>
              <a:rPr lang="en-GB" sz="2100" dirty="0">
                <a:solidFill>
                  <a:prstClr val="black"/>
                </a:solidFill>
                <a:latin typeface="Century Gothic" panose="020B0502020202020204" pitchFamily="34" charset="0"/>
              </a:rPr>
              <a:t>Minimum HMO bedroom sizes 6.51 m 2 for one person &amp;10.22 m 2 for two persons over 10 years of age &amp; 4.64 m 2 for one child under the age of 10 years</a:t>
            </a:r>
          </a:p>
          <a:p>
            <a:pPr marL="704850" lvl="1" indent="-285750">
              <a:buFont typeface="Wingdings" panose="05000000000000000000" pitchFamily="2" charset="2"/>
              <a:buChar char="§"/>
              <a:defRPr/>
            </a:pPr>
            <a:r>
              <a:rPr lang="en-GB" sz="2100" dirty="0">
                <a:solidFill>
                  <a:prstClr val="black"/>
                </a:solidFill>
                <a:latin typeface="Century Gothic" panose="020B0502020202020204" pitchFamily="34" charset="0"/>
              </a:rPr>
              <a:t>Any area of the room in which the ceiling height is less than 1.5m cannot be counted towards the minimum room size</a:t>
            </a:r>
          </a:p>
          <a:p>
            <a:pPr marL="704850" lvl="1" indent="-285750">
              <a:buFont typeface="Wingdings" panose="05000000000000000000" pitchFamily="2" charset="2"/>
              <a:buChar char="§"/>
              <a:defRPr/>
            </a:pPr>
            <a:r>
              <a:rPr lang="en-GB" sz="2100" dirty="0">
                <a:solidFill>
                  <a:prstClr val="black"/>
                </a:solidFill>
                <a:latin typeface="Century Gothic" panose="020B0502020202020204" pitchFamily="34" charset="0"/>
              </a:rPr>
              <a:t>LA’s can introduce their own minimum HMO bedroom sizes provided they do not set a lower standard (Nott’m 8 m 2)</a:t>
            </a:r>
          </a:p>
          <a:p>
            <a:pPr marL="704850" lvl="1" indent="-285750">
              <a:buFont typeface="Wingdings" panose="05000000000000000000" pitchFamily="2" charset="2"/>
              <a:buChar char="§"/>
              <a:defRPr/>
            </a:pPr>
            <a:r>
              <a:rPr lang="en-GB" sz="2100" dirty="0">
                <a:solidFill>
                  <a:prstClr val="black"/>
                </a:solidFill>
                <a:latin typeface="Century Gothic" panose="020B0502020202020204" pitchFamily="34" charset="0"/>
              </a:rPr>
              <a:t>LA’s </a:t>
            </a:r>
            <a:r>
              <a:rPr lang="en-GB" altLang="en-US" sz="2100" dirty="0">
                <a:solidFill>
                  <a:prstClr val="black"/>
                </a:solidFill>
                <a:latin typeface="Century Gothic" panose="020B0502020202020204" pitchFamily="34" charset="0"/>
              </a:rPr>
              <a:t>must give the licence holder adequate time to comply with the minimum bedroom sizes, the maximum period that can be specified is18 months from a new or renewal HMO licence application. </a:t>
            </a:r>
          </a:p>
          <a:p>
            <a:endParaRPr lang="en-US" sz="2000" dirty="0">
              <a:solidFill>
                <a:srgbClr val="000000"/>
              </a:solidFill>
            </a:endParaRPr>
          </a:p>
        </p:txBody>
      </p:sp>
      <p:sp>
        <p:nvSpPr>
          <p:cNvPr id="5" name="Rectangle 4">
            <a:extLst>
              <a:ext uri="{FF2B5EF4-FFF2-40B4-BE49-F238E27FC236}">
                <a16:creationId xmlns:a16="http://schemas.microsoft.com/office/drawing/2014/main" xmlns="" id="{D6E1CB16-1800-493B-A9AF-DDECA427F49E}"/>
              </a:ext>
            </a:extLst>
          </p:cNvPr>
          <p:cNvSpPr/>
          <p:nvPr/>
        </p:nvSpPr>
        <p:spPr>
          <a:xfrm>
            <a:off x="10327347" y="6155199"/>
            <a:ext cx="2071703" cy="646331"/>
          </a:xfrm>
          <a:prstGeom prst="rect">
            <a:avLst/>
          </a:prstGeom>
        </p:spPr>
        <p:txBody>
          <a:bodyPr wrap="square">
            <a:spAutoFit/>
          </a:bodyPr>
          <a:lstStyle/>
          <a:p>
            <a:pPr lvl="0"/>
            <a:r>
              <a:rPr lang="en-GB" altLang="en-US" b="1" dirty="0">
                <a:solidFill>
                  <a:srgbClr val="00B050"/>
                </a:solidFill>
                <a:latin typeface="Century Gothic" panose="020B0502020202020204" pitchFamily="34" charset="0"/>
                <a:cs typeface="Arial" panose="020B0604020202020204" pitchFamily="34" charset="0"/>
              </a:rPr>
              <a:t>Landlord Law</a:t>
            </a:r>
          </a:p>
          <a:p>
            <a:pPr lvl="0"/>
            <a:r>
              <a:rPr lang="en-GB" altLang="en-US" b="1" dirty="0">
                <a:solidFill>
                  <a:srgbClr val="00B050"/>
                </a:solidFill>
                <a:latin typeface="Century Gothic" panose="020B0502020202020204" pitchFamily="34" charset="0"/>
                <a:cs typeface="Arial" panose="020B0604020202020204" pitchFamily="34" charset="0"/>
              </a:rPr>
              <a:t>Changes 2018</a:t>
            </a:r>
          </a:p>
        </p:txBody>
      </p:sp>
    </p:spTree>
    <p:extLst>
      <p:ext uri="{BB962C8B-B14F-4D97-AF65-F5344CB8AC3E}">
        <p14:creationId xmlns:p14="http://schemas.microsoft.com/office/powerpoint/2010/main" val="435750817"/>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fc21e698-b166-42b9-a223-a4bce54f34c3"/>
</file>

<file path=customXml/itemProps1.xml><?xml version="1.0" encoding="utf-8"?>
<ds:datastoreItem xmlns:ds="http://schemas.openxmlformats.org/officeDocument/2006/customXml" ds:itemID="{80A3D931-D584-446D-867F-98848FE3FEEB}">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306</TotalTime>
  <Words>2405</Words>
  <Application>Microsoft Office PowerPoint</Application>
  <PresentationFormat>Custom</PresentationFormat>
  <Paragraphs>329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Civil Penalties &amp; RRO Orders  Landlords BEWARE</vt:lpstr>
      <vt:lpstr>PowerPoint Presentation</vt:lpstr>
      <vt:lpstr>PowerPoint Presentation</vt:lpstr>
      <vt:lpstr>PowerPoint Presentation</vt:lpstr>
      <vt:lpstr>Legislative changes 2018   Extension of mandatory HMO licensing- 1st Oct 2018</vt:lpstr>
      <vt:lpstr>Management of HMO Rubbish, 1st October 2018  LAs can instruct landlords/letting agents in disposing &amp; storing waste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Benefits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Giles Inman</dc:creator>
  <cp:lastModifiedBy>Hall Dan</cp:lastModifiedBy>
  <cp:revision>108</cp:revision>
  <cp:lastPrinted>2019-07-10T10:44:17Z</cp:lastPrinted>
  <dcterms:created xsi:type="dcterms:W3CDTF">2019-07-01T14:04:44Z</dcterms:created>
  <dcterms:modified xsi:type="dcterms:W3CDTF">2019-08-02T08:21:52Z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26dc1a18-7ec1-4ba6-80ac-9cfb0f9e9cf9</vt:lpwstr>
  </property>
  <property fmtid="{D5CDD505-2E9C-101B-9397-08002B2CF9AE}" pid="3" name="bjDocumentSecurityLabel">
    <vt:lpwstr>No Marking</vt:lpwstr>
  </property>
  <property fmtid="{D5CDD505-2E9C-101B-9397-08002B2CF9AE}" pid="4" name="bjSaver">
    <vt:lpwstr>0tk0PGhed3bXbKk6Op6QO75dQBnIapRg</vt:lpwstr>
  </property>
</Properties>
</file>